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4" r:id="rId1"/>
  </p:sldMasterIdLst>
  <p:sldIdLst>
    <p:sldId id="256" r:id="rId2"/>
    <p:sldId id="257" r:id="rId3"/>
    <p:sldId id="258" r:id="rId4"/>
    <p:sldId id="259" r:id="rId5"/>
    <p:sldId id="260" r:id="rId6"/>
    <p:sldId id="261" r:id="rId7"/>
    <p:sldId id="262" r:id="rId8"/>
    <p:sldId id="263" r:id="rId9"/>
    <p:sldId id="264" r:id="rId10"/>
    <p:sldId id="299" r:id="rId11"/>
    <p:sldId id="302"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5" r:id="rId29"/>
    <p:sldId id="286" r:id="rId30"/>
    <p:sldId id="287" r:id="rId31"/>
    <p:sldId id="288" r:id="rId32"/>
    <p:sldId id="289" r:id="rId33"/>
    <p:sldId id="290" r:id="rId34"/>
    <p:sldId id="281" r:id="rId35"/>
    <p:sldId id="282" r:id="rId36"/>
    <p:sldId id="283" r:id="rId37"/>
    <p:sldId id="284" r:id="rId38"/>
    <p:sldId id="291" r:id="rId39"/>
    <p:sldId id="292" r:id="rId40"/>
    <p:sldId id="293" r:id="rId41"/>
    <p:sldId id="294" r:id="rId42"/>
    <p:sldId id="295" r:id="rId43"/>
    <p:sldId id="296" r:id="rId44"/>
    <p:sldId id="297" r:id="rId45"/>
    <p:sldId id="298" r:id="rId46"/>
    <p:sldId id="301" r:id="rId47"/>
    <p:sldId id="300" r:id="rId48"/>
    <p:sldId id="303" r:id="rId49"/>
    <p:sldId id="304" r:id="rId50"/>
    <p:sldId id="305" r:id="rId5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42" autoAdjust="0"/>
    <p:restoredTop sz="94400" autoAdjust="0"/>
  </p:normalViewPr>
  <p:slideViewPr>
    <p:cSldViewPr>
      <p:cViewPr>
        <p:scale>
          <a:sx n="100" d="100"/>
          <a:sy n="100" d="100"/>
        </p:scale>
        <p:origin x="-300" y="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1D9ABBFE-EAE7-48E2-9BD5-E5DE9C3C5638}" type="datetimeFigureOut">
              <a:rPr lang="en-US" smtClean="0"/>
              <a:pPr/>
              <a:t>1/15/2020</a:t>
            </a:fld>
            <a:endParaRPr lang="en-US"/>
          </a:p>
        </p:txBody>
      </p:sp>
      <p:sp>
        <p:nvSpPr>
          <p:cNvPr id="20" name="Footer Placeholder 19"/>
          <p:cNvSpPr>
            <a:spLocks noGrp="1"/>
          </p:cNvSpPr>
          <p:nvPr>
            <p:ph type="ftr" sz="quarter" idx="11"/>
          </p:nvPr>
        </p:nvSpPr>
        <p:spPr/>
        <p:txBody>
          <a:bodyPr/>
          <a:lstStyle>
            <a:extLst/>
          </a:lstStyle>
          <a:p>
            <a:endParaRPr lang="en-US"/>
          </a:p>
        </p:txBody>
      </p:sp>
      <p:sp>
        <p:nvSpPr>
          <p:cNvPr id="10" name="Slide Number Placeholder 9"/>
          <p:cNvSpPr>
            <a:spLocks noGrp="1"/>
          </p:cNvSpPr>
          <p:nvPr>
            <p:ph type="sldNum" sz="quarter" idx="12"/>
          </p:nvPr>
        </p:nvSpPr>
        <p:spPr/>
        <p:txBody>
          <a:bodyPr/>
          <a:lstStyle>
            <a:extLst/>
          </a:lstStyle>
          <a:p>
            <a:fld id="{C8F4CE91-25DB-4A26-A58C-D9381ADCF7BD}" type="slidenum">
              <a:rPr lang="en-US" smtClean="0"/>
              <a:pPr/>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9ABBFE-EAE7-48E2-9BD5-E5DE9C3C5638}" type="datetimeFigureOut">
              <a:rPr lang="en-US" smtClean="0"/>
              <a:pPr/>
              <a:t>1/15/2020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C8F4CE91-25DB-4A26-A58C-D9381ADCF7B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9ABBFE-EAE7-48E2-9BD5-E5DE9C3C5638}" type="datetimeFigureOut">
              <a:rPr lang="en-US" smtClean="0"/>
              <a:pPr/>
              <a:t>1/15/2020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C8F4CE91-25DB-4A26-A58C-D9381ADCF7B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9ABBFE-EAE7-48E2-9BD5-E5DE9C3C5638}" type="datetimeFigureOut">
              <a:rPr lang="en-US" smtClean="0"/>
              <a:pPr/>
              <a:t>1/15/2020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C8F4CE91-25DB-4A26-A58C-D9381ADCF7B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D9ABBFE-EAE7-48E2-9BD5-E5DE9C3C5638}" type="datetimeFigureOut">
              <a:rPr lang="en-US" smtClean="0"/>
              <a:pPr/>
              <a:t>1/15/2020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C8F4CE91-25DB-4A26-A58C-D9381ADCF7BD}" type="slidenum">
              <a:rPr lang="en-US" smtClean="0"/>
              <a:pPr/>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9ABBFE-EAE7-48E2-9BD5-E5DE9C3C5638}" type="datetimeFigureOut">
              <a:rPr lang="en-US" smtClean="0"/>
              <a:pPr/>
              <a:t>1/15/2020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C8F4CE91-25DB-4A26-A58C-D9381ADCF7B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9ABBFE-EAE7-48E2-9BD5-E5DE9C3C5638}" type="datetimeFigureOut">
              <a:rPr lang="en-US" smtClean="0"/>
              <a:pPr/>
              <a:t>1/15/2020</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C8F4CE91-25DB-4A26-A58C-D9381ADCF7B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1D9ABBFE-EAE7-48E2-9BD5-E5DE9C3C5638}" type="datetimeFigureOut">
              <a:rPr lang="en-US" smtClean="0"/>
              <a:pPr/>
              <a:t>1/15/2020</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C8F4CE91-25DB-4A26-A58C-D9381ADCF7B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1D9ABBFE-EAE7-48E2-9BD5-E5DE9C3C5638}" type="datetimeFigureOut">
              <a:rPr lang="en-US" smtClean="0"/>
              <a:pPr/>
              <a:t>1/15/2020</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C8F4CE91-25DB-4A26-A58C-D9381ADCF7BD}" type="slidenum">
              <a:rPr lang="en-US" smtClean="0"/>
              <a:pPr/>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9ABBFE-EAE7-48E2-9BD5-E5DE9C3C5638}" type="datetimeFigureOut">
              <a:rPr lang="en-US" smtClean="0"/>
              <a:pPr/>
              <a:t>1/15/2020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C8F4CE91-25DB-4A26-A58C-D9381ADCF7B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1D9ABBFE-EAE7-48E2-9BD5-E5DE9C3C5638}" type="datetimeFigureOut">
              <a:rPr lang="en-US" smtClean="0"/>
              <a:pPr/>
              <a:t>1/15/2020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C8F4CE91-25DB-4A26-A58C-D9381ADCF7BD}" type="slidenum">
              <a:rPr lang="en-US" smtClean="0"/>
              <a:pPr/>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1D9ABBFE-EAE7-48E2-9BD5-E5DE9C3C5638}" type="datetimeFigureOut">
              <a:rPr lang="en-US" smtClean="0"/>
              <a:pPr/>
              <a:t>1/15/2020</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C8F4CE91-25DB-4A26-A58C-D9381ADCF7BD}" type="slidenum">
              <a:rPr lang="en-US" smtClean="0"/>
              <a:pPr/>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3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3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28728" y="357166"/>
            <a:ext cx="7406640" cy="1472184"/>
          </a:xfrm>
        </p:spPr>
        <p:txBody>
          <a:bodyPr>
            <a:noAutofit/>
          </a:bodyPr>
          <a:lstStyle/>
          <a:p>
            <a:r>
              <a:rPr lang="sr-Cyrl-RS" sz="5400" dirty="0" smtClean="0">
                <a:effectLst/>
                <a:latin typeface="Times New Roman" pitchFamily="18" charset="0"/>
                <a:cs typeface="Times New Roman" pitchFamily="18" charset="0"/>
              </a:rPr>
              <a:t>Мозгалице</a:t>
            </a:r>
            <a:br>
              <a:rPr lang="sr-Cyrl-RS" sz="5400" dirty="0" smtClean="0">
                <a:effectLst/>
                <a:latin typeface="Times New Roman" pitchFamily="18" charset="0"/>
                <a:cs typeface="Times New Roman" pitchFamily="18" charset="0"/>
              </a:rPr>
            </a:br>
            <a:r>
              <a:rPr lang="sr-Latn-RS" sz="5400" dirty="0" smtClean="0">
                <a:effectLst/>
                <a:latin typeface="Times New Roman" pitchFamily="18" charset="0"/>
                <a:cs typeface="Times New Roman" pitchFamily="18" charset="0"/>
              </a:rPr>
              <a:t>IV</a:t>
            </a:r>
            <a:r>
              <a:rPr lang="sr-Cyrl-RS" sz="5400" dirty="0" smtClean="0">
                <a:effectLst/>
                <a:latin typeface="Times New Roman" pitchFamily="18" charset="0"/>
                <a:cs typeface="Times New Roman" pitchFamily="18" charset="0"/>
              </a:rPr>
              <a:t>-</a:t>
            </a:r>
            <a:r>
              <a:rPr lang="sr-Latn-RS" sz="5400" dirty="0" smtClean="0">
                <a:effectLst/>
                <a:latin typeface="Times New Roman" pitchFamily="18" charset="0"/>
                <a:cs typeface="Times New Roman" pitchFamily="18" charset="0"/>
              </a:rPr>
              <a:t>1</a:t>
            </a:r>
            <a:endParaRPr lang="en-US" sz="5400" dirty="0">
              <a:effectLst/>
              <a:latin typeface="Times New Roman" pitchFamily="18" charset="0"/>
              <a:cs typeface="Times New Roman" pitchFamily="18" charset="0"/>
            </a:endParaRPr>
          </a:p>
        </p:txBody>
      </p:sp>
      <p:sp>
        <p:nvSpPr>
          <p:cNvPr id="3" name="Subtitle 2"/>
          <p:cNvSpPr>
            <a:spLocks noGrp="1"/>
          </p:cNvSpPr>
          <p:nvPr>
            <p:ph type="subTitle" idx="1"/>
          </p:nvPr>
        </p:nvSpPr>
        <p:spPr>
          <a:xfrm>
            <a:off x="1357290" y="4214818"/>
            <a:ext cx="7429552" cy="2286016"/>
          </a:xfrm>
        </p:spPr>
        <p:txBody>
          <a:bodyPr>
            <a:normAutofit/>
          </a:bodyPr>
          <a:lstStyle/>
          <a:p>
            <a:pPr algn="ctr"/>
            <a:endParaRPr lang="sr-Cyrl-RS" dirty="0" smtClean="0"/>
          </a:p>
          <a:p>
            <a:pPr algn="ctr"/>
            <a:endParaRPr lang="sr-Cyrl-RS" dirty="0" smtClean="0"/>
          </a:p>
          <a:p>
            <a:pPr algn="ctr"/>
            <a:endParaRPr lang="sr-Cyrl-RS" dirty="0" smtClean="0"/>
          </a:p>
          <a:p>
            <a:pPr algn="r"/>
            <a:r>
              <a:rPr lang="sr-Cyrl-RS" dirty="0" smtClean="0"/>
              <a:t>                                                                         </a:t>
            </a:r>
            <a:r>
              <a:rPr lang="sr-Cyrl-RS" sz="3200" dirty="0" smtClean="0">
                <a:latin typeface="Times New Roman" pitchFamily="18" charset="0"/>
                <a:cs typeface="Times New Roman" pitchFamily="18" charset="0"/>
              </a:rPr>
              <a:t>Матеја Бабић</a:t>
            </a:r>
            <a:endParaRPr lang="en-US" sz="3200" dirty="0"/>
          </a:p>
        </p:txBody>
      </p:sp>
      <p:pic>
        <p:nvPicPr>
          <p:cNvPr id="1027" name="Picture 3" descr="C:\Users\Korisnik\Tracing\depositphotos_20094463-stock-illustration-gear-head.jpg"/>
          <p:cNvPicPr>
            <a:picLocks noChangeAspect="1" noChangeArrowheads="1"/>
          </p:cNvPicPr>
          <p:nvPr/>
        </p:nvPicPr>
        <p:blipFill>
          <a:blip r:embed="rId2"/>
          <a:srcRect/>
          <a:stretch>
            <a:fillRect/>
          </a:stretch>
        </p:blipFill>
        <p:spPr bwMode="auto">
          <a:xfrm>
            <a:off x="5143504" y="1142984"/>
            <a:ext cx="3500462" cy="4297929"/>
          </a:xfrm>
          <a:prstGeom prst="rect">
            <a:avLst/>
          </a:prstGeom>
          <a:noFill/>
        </p:spPr>
      </p:pic>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728" y="285728"/>
            <a:ext cx="7504960" cy="2571768"/>
          </a:xfrm>
        </p:spPr>
        <p:txBody>
          <a:bodyPr>
            <a:noAutofit/>
          </a:bodyPr>
          <a:lstStyle/>
          <a:p>
            <a:r>
              <a:rPr lang="sr-Cyrl-RS" sz="2000" dirty="0" smtClean="0">
                <a:effectLst/>
                <a:latin typeface="Times New Roman" pitchFamily="18" charset="0"/>
                <a:cs typeface="Times New Roman" pitchFamily="18" charset="0"/>
              </a:rPr>
              <a:t>Имао је дека </a:t>
            </a:r>
            <a:br>
              <a:rPr lang="sr-Cyrl-RS" sz="2000" dirty="0" smtClean="0">
                <a:effectLst/>
                <a:latin typeface="Times New Roman" pitchFamily="18" charset="0"/>
                <a:cs typeface="Times New Roman" pitchFamily="18" charset="0"/>
              </a:rPr>
            </a:br>
            <a:r>
              <a:rPr lang="sr-Cyrl-RS" sz="2000" dirty="0" smtClean="0">
                <a:effectLst/>
                <a:latin typeface="Times New Roman" pitchFamily="18" charset="0"/>
                <a:cs typeface="Times New Roman" pitchFamily="18" charset="0"/>
              </a:rPr>
              <a:t>19 псића.</a:t>
            </a:r>
            <a:br>
              <a:rPr lang="sr-Cyrl-RS" sz="2000" dirty="0" smtClean="0">
                <a:effectLst/>
                <a:latin typeface="Times New Roman" pitchFamily="18" charset="0"/>
                <a:cs typeface="Times New Roman" pitchFamily="18" charset="0"/>
              </a:rPr>
            </a:br>
            <a:r>
              <a:rPr lang="sr-Cyrl-RS" sz="2000" dirty="0" smtClean="0">
                <a:effectLst/>
                <a:latin typeface="Times New Roman" pitchFamily="18" charset="0"/>
                <a:cs typeface="Times New Roman" pitchFamily="18" charset="0"/>
              </a:rPr>
              <a:t>Пет му узе Лука,</a:t>
            </a:r>
            <a:br>
              <a:rPr lang="sr-Cyrl-RS" sz="2000" dirty="0" smtClean="0">
                <a:effectLst/>
                <a:latin typeface="Times New Roman" pitchFamily="18" charset="0"/>
                <a:cs typeface="Times New Roman" pitchFamily="18" charset="0"/>
              </a:rPr>
            </a:br>
            <a:r>
              <a:rPr lang="sr-Cyrl-RS" sz="2000" dirty="0" smtClean="0">
                <a:effectLst/>
                <a:latin typeface="Times New Roman" pitchFamily="18" charset="0"/>
                <a:cs typeface="Times New Roman" pitchFamily="18" charset="0"/>
              </a:rPr>
              <a:t>два му узме Мина,</a:t>
            </a:r>
            <a:br>
              <a:rPr lang="sr-Cyrl-RS" sz="2000" dirty="0" smtClean="0">
                <a:effectLst/>
                <a:latin typeface="Times New Roman" pitchFamily="18" charset="0"/>
                <a:cs typeface="Times New Roman" pitchFamily="18" charset="0"/>
              </a:rPr>
            </a:br>
            <a:r>
              <a:rPr lang="sr-Cyrl-RS" sz="2000" dirty="0" smtClean="0">
                <a:effectLst/>
                <a:latin typeface="Times New Roman" pitchFamily="18" charset="0"/>
                <a:cs typeface="Times New Roman" pitchFamily="18" charset="0"/>
              </a:rPr>
              <a:t>Половину од остатка </a:t>
            </a:r>
            <a:br>
              <a:rPr lang="sr-Cyrl-RS" sz="2000" dirty="0" smtClean="0">
                <a:effectLst/>
                <a:latin typeface="Times New Roman" pitchFamily="18" charset="0"/>
                <a:cs typeface="Times New Roman" pitchFamily="18" charset="0"/>
              </a:rPr>
            </a:br>
            <a:r>
              <a:rPr lang="sr-Cyrl-RS" sz="2000" dirty="0" smtClean="0">
                <a:effectLst/>
                <a:latin typeface="Times New Roman" pitchFamily="18" charset="0"/>
                <a:cs typeface="Times New Roman" pitchFamily="18" charset="0"/>
              </a:rPr>
              <a:t>узела је тетка Ратка. </a:t>
            </a:r>
            <a:br>
              <a:rPr lang="sr-Cyrl-RS" sz="2000" dirty="0" smtClean="0">
                <a:effectLst/>
                <a:latin typeface="Times New Roman" pitchFamily="18" charset="0"/>
                <a:cs typeface="Times New Roman" pitchFamily="18" charset="0"/>
              </a:rPr>
            </a:br>
            <a:r>
              <a:rPr lang="sr-Cyrl-RS" sz="2000" dirty="0" smtClean="0">
                <a:effectLst/>
                <a:latin typeface="Times New Roman" pitchFamily="18" charset="0"/>
                <a:cs typeface="Times New Roman" pitchFamily="18" charset="0"/>
              </a:rPr>
              <a:t>Дека рече: ,,Стој!</a:t>
            </a:r>
            <a:br>
              <a:rPr lang="sr-Cyrl-RS" sz="2000" dirty="0" smtClean="0">
                <a:effectLst/>
                <a:latin typeface="Times New Roman" pitchFamily="18" charset="0"/>
                <a:cs typeface="Times New Roman" pitchFamily="18" charset="0"/>
              </a:rPr>
            </a:br>
            <a:r>
              <a:rPr lang="sr-Cyrl-RS" sz="2000" dirty="0" smtClean="0">
                <a:effectLst/>
                <a:latin typeface="Times New Roman" pitchFamily="18" charset="0"/>
                <a:cs typeface="Times New Roman" pitchFamily="18" charset="0"/>
              </a:rPr>
              <a:t>Остатак је мој!”</a:t>
            </a:r>
            <a:br>
              <a:rPr lang="sr-Cyrl-RS" sz="2000" dirty="0" smtClean="0">
                <a:effectLst/>
                <a:latin typeface="Times New Roman" pitchFamily="18" charset="0"/>
                <a:cs typeface="Times New Roman" pitchFamily="18" charset="0"/>
              </a:rPr>
            </a:br>
            <a:r>
              <a:rPr lang="sr-Cyrl-RS" sz="2000" dirty="0" smtClean="0">
                <a:effectLst/>
                <a:latin typeface="Times New Roman" pitchFamily="18" charset="0"/>
                <a:cs typeface="Times New Roman" pitchFamily="18" charset="0"/>
              </a:rPr>
              <a:t>Колико псића је остало деки?</a:t>
            </a:r>
            <a:endParaRPr lang="en-US" sz="2000" dirty="0">
              <a:effectLst/>
              <a:latin typeface="Times New Roman" pitchFamily="18" charset="0"/>
              <a:cs typeface="Times New Roman" pitchFamily="18" charset="0"/>
            </a:endParaRPr>
          </a:p>
        </p:txBody>
      </p:sp>
      <p:pic>
        <p:nvPicPr>
          <p:cNvPr id="2050" name="Picture 2" descr="C:\Users\Korisnik\Tracing\ZRub1.jpg"/>
          <p:cNvPicPr>
            <a:picLocks noGrp="1" noChangeAspect="1" noChangeArrowheads="1"/>
          </p:cNvPicPr>
          <p:nvPr>
            <p:ph idx="1"/>
          </p:nvPr>
        </p:nvPicPr>
        <p:blipFill>
          <a:blip r:embed="rId2"/>
          <a:srcRect/>
          <a:stretch>
            <a:fillRect/>
          </a:stretch>
        </p:blipFill>
        <p:spPr bwMode="auto">
          <a:xfrm>
            <a:off x="1826022" y="3143250"/>
            <a:ext cx="6717506" cy="3714750"/>
          </a:xfrm>
          <a:prstGeom prst="rect">
            <a:avLst/>
          </a:prstGeom>
          <a:noFill/>
        </p:spPr>
      </p:pic>
    </p:spTree>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Cyrl-RS" dirty="0" smtClean="0">
                <a:effectLst/>
                <a:latin typeface="Times New Roman" pitchFamily="18" charset="0"/>
                <a:cs typeface="Times New Roman" pitchFamily="18" charset="0"/>
              </a:rPr>
              <a:t>РЕШЕЊЕ:</a:t>
            </a:r>
            <a:endParaRPr lang="en-US" dirty="0">
              <a:effectLst/>
              <a:latin typeface="Times New Roman" pitchFamily="18" charset="0"/>
              <a:cs typeface="Times New Roman" pitchFamily="18" charset="0"/>
            </a:endParaRPr>
          </a:p>
        </p:txBody>
      </p:sp>
      <p:sp>
        <p:nvSpPr>
          <p:cNvPr id="3" name="Content Placeholder 2"/>
          <p:cNvSpPr>
            <a:spLocks noGrp="1"/>
          </p:cNvSpPr>
          <p:nvPr>
            <p:ph idx="1"/>
          </p:nvPr>
        </p:nvSpPr>
        <p:spPr>
          <a:xfrm>
            <a:off x="1357290" y="1071546"/>
            <a:ext cx="6786610" cy="4786346"/>
          </a:xfrm>
        </p:spPr>
        <p:txBody>
          <a:bodyPr/>
          <a:lstStyle/>
          <a:p>
            <a:pPr>
              <a:buNone/>
            </a:pPr>
            <a:r>
              <a:rPr lang="sr-Cyrl-RS" sz="9600" dirty="0" smtClean="0">
                <a:latin typeface="Times New Roman" pitchFamily="18" charset="0"/>
                <a:cs typeface="Times New Roman" pitchFamily="18" charset="0"/>
              </a:rPr>
              <a:t>          6</a:t>
            </a:r>
          </a:p>
          <a:p>
            <a:pPr>
              <a:buNone/>
            </a:pPr>
            <a:r>
              <a:rPr lang="sr-Cyrl-RS" sz="2400" dirty="0" smtClean="0">
                <a:latin typeface="Times New Roman" pitchFamily="18" charset="0"/>
                <a:cs typeface="Times New Roman" pitchFamily="18" charset="0"/>
              </a:rPr>
              <a:t>    Кад су Лука и Мина узели псиће, деки је остало 19-5-2=12. Половину од тога узела је тетка Ратка, што значи да је деки остало 12-6=6 псића.</a:t>
            </a:r>
          </a:p>
        </p:txBody>
      </p:sp>
      <p:pic>
        <p:nvPicPr>
          <p:cNvPr id="4" name="Picture 2" descr="C:\Users\Korisnik\Searches\lightbulb-doodle-vector-27470992.jpg"/>
          <p:cNvPicPr>
            <a:picLocks noChangeAspect="1" noChangeArrowheads="1"/>
          </p:cNvPicPr>
          <p:nvPr/>
        </p:nvPicPr>
        <p:blipFill>
          <a:blip r:embed="rId2" cstate="print"/>
          <a:srcRect b="7407"/>
          <a:stretch>
            <a:fillRect/>
          </a:stretch>
        </p:blipFill>
        <p:spPr bwMode="auto">
          <a:xfrm>
            <a:off x="6357918" y="4071918"/>
            <a:ext cx="2786082" cy="2786082"/>
          </a:xfrm>
          <a:prstGeom prst="rect">
            <a:avLst/>
          </a:prstGeom>
          <a:noFill/>
        </p:spPr>
      </p:pic>
    </p:spTree>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1582726"/>
          </a:xfrm>
        </p:spPr>
        <p:txBody>
          <a:bodyPr>
            <a:noAutofit/>
          </a:bodyPr>
          <a:lstStyle/>
          <a:p>
            <a:r>
              <a:rPr lang="sr-Cyrl-RS" sz="2400" dirty="0" smtClean="0">
                <a:effectLst/>
                <a:latin typeface="Times New Roman" pitchFamily="18" charset="0"/>
                <a:cs typeface="Times New Roman" pitchFamily="18" charset="0"/>
              </a:rPr>
              <a:t>Марија је нацртала квадрат.</a:t>
            </a:r>
            <a:br>
              <a:rPr lang="sr-Cyrl-RS" sz="2400" dirty="0" smtClean="0">
                <a:effectLst/>
                <a:latin typeface="Times New Roman" pitchFamily="18" charset="0"/>
                <a:cs typeface="Times New Roman" pitchFamily="18" charset="0"/>
              </a:rPr>
            </a:br>
            <a:r>
              <a:rPr lang="sr-Cyrl-RS" sz="2400" dirty="0" smtClean="0">
                <a:effectLst/>
                <a:latin typeface="Times New Roman" pitchFamily="18" charset="0"/>
                <a:cs typeface="Times New Roman" pitchFamily="18" charset="0"/>
              </a:rPr>
              <a:t>Поделила га на 9 делова и записала слова.</a:t>
            </a:r>
            <a:br>
              <a:rPr lang="sr-Cyrl-RS" sz="2400" dirty="0" smtClean="0">
                <a:effectLst/>
                <a:latin typeface="Times New Roman" pitchFamily="18" charset="0"/>
                <a:cs typeface="Times New Roman" pitchFamily="18" charset="0"/>
              </a:rPr>
            </a:br>
            <a:r>
              <a:rPr lang="sr-Cyrl-RS" sz="2400" dirty="0" smtClean="0">
                <a:effectLst/>
                <a:latin typeface="Times New Roman" pitchFamily="18" charset="0"/>
                <a:cs typeface="Times New Roman" pitchFamily="18" charset="0"/>
              </a:rPr>
              <a:t>Заборавила је да напише једно слово.</a:t>
            </a:r>
            <a:br>
              <a:rPr lang="sr-Cyrl-RS" sz="2400" dirty="0" smtClean="0">
                <a:effectLst/>
                <a:latin typeface="Times New Roman" pitchFamily="18" charset="0"/>
                <a:cs typeface="Times New Roman" pitchFamily="18" charset="0"/>
              </a:rPr>
            </a:br>
            <a:r>
              <a:rPr lang="sr-Cyrl-RS" sz="2400" dirty="0" smtClean="0">
                <a:effectLst/>
                <a:latin typeface="Times New Roman" pitchFamily="18" charset="0"/>
                <a:cs typeface="Times New Roman" pitchFamily="18" charset="0"/>
              </a:rPr>
              <a:t>Које слово је то било?</a:t>
            </a:r>
            <a:endParaRPr lang="en-US" sz="2400" dirty="0">
              <a:effectLst/>
              <a:latin typeface="Times New Roman" pitchFamily="18" charset="0"/>
              <a:cs typeface="Times New Roman" pitchFamily="18" charset="0"/>
            </a:endParaRPr>
          </a:p>
        </p:txBody>
      </p:sp>
      <p:sp>
        <p:nvSpPr>
          <p:cNvPr id="6" name="Rectangle 5"/>
          <p:cNvSpPr/>
          <p:nvPr/>
        </p:nvSpPr>
        <p:spPr>
          <a:xfrm>
            <a:off x="2928926" y="2571744"/>
            <a:ext cx="928694" cy="92869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8" name="Rectangle 7"/>
          <p:cNvSpPr/>
          <p:nvPr/>
        </p:nvSpPr>
        <p:spPr>
          <a:xfrm>
            <a:off x="3857620" y="2571744"/>
            <a:ext cx="928694" cy="92869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9" name="Rectangle 8"/>
          <p:cNvSpPr/>
          <p:nvPr/>
        </p:nvSpPr>
        <p:spPr>
          <a:xfrm>
            <a:off x="4786314" y="2571744"/>
            <a:ext cx="928694" cy="92869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0" name="Rectangle 9"/>
          <p:cNvSpPr/>
          <p:nvPr/>
        </p:nvSpPr>
        <p:spPr>
          <a:xfrm>
            <a:off x="2928926" y="3500438"/>
            <a:ext cx="928694" cy="92869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1" name="Rectangle 10"/>
          <p:cNvSpPr/>
          <p:nvPr/>
        </p:nvSpPr>
        <p:spPr>
          <a:xfrm>
            <a:off x="3857620" y="3500438"/>
            <a:ext cx="928694" cy="92869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2" name="Rectangle 11"/>
          <p:cNvSpPr/>
          <p:nvPr/>
        </p:nvSpPr>
        <p:spPr>
          <a:xfrm>
            <a:off x="4786314" y="3500438"/>
            <a:ext cx="928694" cy="92869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4" name="Rectangle 13"/>
          <p:cNvSpPr/>
          <p:nvPr/>
        </p:nvSpPr>
        <p:spPr>
          <a:xfrm>
            <a:off x="2928926" y="4429132"/>
            <a:ext cx="928694" cy="92869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6" name="Rectangle 15"/>
          <p:cNvSpPr/>
          <p:nvPr/>
        </p:nvSpPr>
        <p:spPr>
          <a:xfrm>
            <a:off x="3857620" y="4429132"/>
            <a:ext cx="928694" cy="92869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7" name="Rectangle 16"/>
          <p:cNvSpPr/>
          <p:nvPr/>
        </p:nvSpPr>
        <p:spPr>
          <a:xfrm>
            <a:off x="4786314" y="4429132"/>
            <a:ext cx="928694" cy="92869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0" name="TextBox 19"/>
          <p:cNvSpPr txBox="1"/>
          <p:nvPr/>
        </p:nvSpPr>
        <p:spPr>
          <a:xfrm>
            <a:off x="3143240" y="2643182"/>
            <a:ext cx="785818" cy="769441"/>
          </a:xfrm>
          <a:prstGeom prst="rect">
            <a:avLst/>
          </a:prstGeom>
          <a:noFill/>
        </p:spPr>
        <p:txBody>
          <a:bodyPr wrap="square" rtlCol="0">
            <a:spAutoFit/>
          </a:bodyPr>
          <a:lstStyle/>
          <a:p>
            <a:r>
              <a:rPr lang="sr-Latn-RS" sz="4400" dirty="0" smtClean="0">
                <a:latin typeface="Times New Roman" pitchFamily="18" charset="0"/>
                <a:cs typeface="Times New Roman" pitchFamily="18" charset="0"/>
              </a:rPr>
              <a:t>A</a:t>
            </a:r>
            <a:endParaRPr lang="en-US" sz="4400" dirty="0">
              <a:latin typeface="Times New Roman" pitchFamily="18" charset="0"/>
              <a:cs typeface="Times New Roman" pitchFamily="18" charset="0"/>
            </a:endParaRPr>
          </a:p>
        </p:txBody>
      </p:sp>
      <p:sp>
        <p:nvSpPr>
          <p:cNvPr id="21" name="TextBox 20"/>
          <p:cNvSpPr txBox="1"/>
          <p:nvPr/>
        </p:nvSpPr>
        <p:spPr>
          <a:xfrm>
            <a:off x="3143240" y="4500570"/>
            <a:ext cx="785818" cy="769441"/>
          </a:xfrm>
          <a:prstGeom prst="rect">
            <a:avLst/>
          </a:prstGeom>
          <a:noFill/>
        </p:spPr>
        <p:txBody>
          <a:bodyPr wrap="square" rtlCol="0">
            <a:spAutoFit/>
          </a:bodyPr>
          <a:lstStyle/>
          <a:p>
            <a:r>
              <a:rPr lang="sr-Cyrl-RS" sz="4400" dirty="0" smtClean="0">
                <a:latin typeface="Times New Roman" pitchFamily="18" charset="0"/>
                <a:cs typeface="Times New Roman" pitchFamily="18" charset="0"/>
              </a:rPr>
              <a:t>Б</a:t>
            </a:r>
            <a:endParaRPr lang="en-US" sz="4400" dirty="0">
              <a:latin typeface="Times New Roman" pitchFamily="18" charset="0"/>
              <a:cs typeface="Times New Roman" pitchFamily="18" charset="0"/>
            </a:endParaRPr>
          </a:p>
        </p:txBody>
      </p:sp>
      <p:sp>
        <p:nvSpPr>
          <p:cNvPr id="23" name="TextBox 22"/>
          <p:cNvSpPr txBox="1"/>
          <p:nvPr/>
        </p:nvSpPr>
        <p:spPr>
          <a:xfrm>
            <a:off x="3143240" y="3571876"/>
            <a:ext cx="785818" cy="769441"/>
          </a:xfrm>
          <a:prstGeom prst="rect">
            <a:avLst/>
          </a:prstGeom>
          <a:noFill/>
        </p:spPr>
        <p:txBody>
          <a:bodyPr wrap="square" rtlCol="0">
            <a:spAutoFit/>
          </a:bodyPr>
          <a:lstStyle/>
          <a:p>
            <a:r>
              <a:rPr lang="sr-Cyrl-RS" sz="4400" dirty="0" smtClean="0">
                <a:latin typeface="Times New Roman" pitchFamily="18" charset="0"/>
                <a:cs typeface="Times New Roman" pitchFamily="18" charset="0"/>
              </a:rPr>
              <a:t>В</a:t>
            </a:r>
            <a:endParaRPr lang="en-US" sz="4400" dirty="0">
              <a:latin typeface="Times New Roman" pitchFamily="18" charset="0"/>
              <a:cs typeface="Times New Roman" pitchFamily="18" charset="0"/>
            </a:endParaRPr>
          </a:p>
        </p:txBody>
      </p:sp>
      <p:sp>
        <p:nvSpPr>
          <p:cNvPr id="24" name="TextBox 23"/>
          <p:cNvSpPr txBox="1"/>
          <p:nvPr/>
        </p:nvSpPr>
        <p:spPr>
          <a:xfrm>
            <a:off x="4071934" y="4500570"/>
            <a:ext cx="785818" cy="769441"/>
          </a:xfrm>
          <a:prstGeom prst="rect">
            <a:avLst/>
          </a:prstGeom>
          <a:noFill/>
        </p:spPr>
        <p:txBody>
          <a:bodyPr wrap="square" rtlCol="0">
            <a:spAutoFit/>
          </a:bodyPr>
          <a:lstStyle/>
          <a:p>
            <a:r>
              <a:rPr lang="sr-Cyrl-RS" sz="4400" dirty="0" smtClean="0">
                <a:latin typeface="Times New Roman" pitchFamily="18" charset="0"/>
                <a:cs typeface="Times New Roman" pitchFamily="18" charset="0"/>
              </a:rPr>
              <a:t>Д</a:t>
            </a:r>
            <a:endParaRPr lang="en-US" sz="4400" dirty="0">
              <a:latin typeface="Times New Roman" pitchFamily="18" charset="0"/>
              <a:cs typeface="Times New Roman" pitchFamily="18" charset="0"/>
            </a:endParaRPr>
          </a:p>
        </p:txBody>
      </p:sp>
      <p:sp>
        <p:nvSpPr>
          <p:cNvPr id="25" name="TextBox 24"/>
          <p:cNvSpPr txBox="1"/>
          <p:nvPr/>
        </p:nvSpPr>
        <p:spPr>
          <a:xfrm>
            <a:off x="4071934" y="3571876"/>
            <a:ext cx="785818" cy="769441"/>
          </a:xfrm>
          <a:prstGeom prst="rect">
            <a:avLst/>
          </a:prstGeom>
          <a:noFill/>
        </p:spPr>
        <p:txBody>
          <a:bodyPr wrap="square" rtlCol="0">
            <a:spAutoFit/>
          </a:bodyPr>
          <a:lstStyle/>
          <a:p>
            <a:r>
              <a:rPr lang="sr-Cyrl-RS" sz="4400" dirty="0" smtClean="0">
                <a:latin typeface="Times New Roman" pitchFamily="18" charset="0"/>
                <a:cs typeface="Times New Roman" pitchFamily="18" charset="0"/>
              </a:rPr>
              <a:t>Ђ</a:t>
            </a:r>
            <a:endParaRPr lang="en-US" sz="4400" dirty="0">
              <a:latin typeface="Times New Roman" pitchFamily="18" charset="0"/>
              <a:cs typeface="Times New Roman" pitchFamily="18" charset="0"/>
            </a:endParaRPr>
          </a:p>
        </p:txBody>
      </p:sp>
      <p:sp>
        <p:nvSpPr>
          <p:cNvPr id="26" name="TextBox 25"/>
          <p:cNvSpPr txBox="1"/>
          <p:nvPr/>
        </p:nvSpPr>
        <p:spPr>
          <a:xfrm>
            <a:off x="4071934" y="2643182"/>
            <a:ext cx="785818" cy="769441"/>
          </a:xfrm>
          <a:prstGeom prst="rect">
            <a:avLst/>
          </a:prstGeom>
          <a:noFill/>
        </p:spPr>
        <p:txBody>
          <a:bodyPr wrap="square" rtlCol="0">
            <a:spAutoFit/>
          </a:bodyPr>
          <a:lstStyle/>
          <a:p>
            <a:r>
              <a:rPr lang="sr-Cyrl-RS" sz="4400" dirty="0" smtClean="0">
                <a:latin typeface="Times New Roman" pitchFamily="18" charset="0"/>
                <a:cs typeface="Times New Roman" pitchFamily="18" charset="0"/>
              </a:rPr>
              <a:t>Г</a:t>
            </a:r>
            <a:endParaRPr lang="en-US" sz="4400" dirty="0">
              <a:latin typeface="Times New Roman" pitchFamily="18" charset="0"/>
              <a:cs typeface="Times New Roman" pitchFamily="18" charset="0"/>
            </a:endParaRPr>
          </a:p>
        </p:txBody>
      </p:sp>
      <p:sp>
        <p:nvSpPr>
          <p:cNvPr id="27" name="TextBox 26"/>
          <p:cNvSpPr txBox="1"/>
          <p:nvPr/>
        </p:nvSpPr>
        <p:spPr>
          <a:xfrm>
            <a:off x="5000628" y="2643182"/>
            <a:ext cx="785818" cy="769441"/>
          </a:xfrm>
          <a:prstGeom prst="rect">
            <a:avLst/>
          </a:prstGeom>
          <a:noFill/>
        </p:spPr>
        <p:txBody>
          <a:bodyPr wrap="square" rtlCol="0">
            <a:spAutoFit/>
          </a:bodyPr>
          <a:lstStyle/>
          <a:p>
            <a:r>
              <a:rPr lang="sr-Cyrl-RS" sz="4400" dirty="0" smtClean="0">
                <a:latin typeface="Times New Roman" pitchFamily="18" charset="0"/>
                <a:cs typeface="Times New Roman" pitchFamily="18" charset="0"/>
              </a:rPr>
              <a:t>Е</a:t>
            </a:r>
            <a:endParaRPr lang="en-US" sz="4400" dirty="0">
              <a:latin typeface="Times New Roman" pitchFamily="18" charset="0"/>
              <a:cs typeface="Times New Roman" pitchFamily="18" charset="0"/>
            </a:endParaRPr>
          </a:p>
        </p:txBody>
      </p:sp>
      <p:sp>
        <p:nvSpPr>
          <p:cNvPr id="28" name="TextBox 27"/>
          <p:cNvSpPr txBox="1"/>
          <p:nvPr/>
        </p:nvSpPr>
        <p:spPr>
          <a:xfrm>
            <a:off x="4929190" y="4500570"/>
            <a:ext cx="785818" cy="769441"/>
          </a:xfrm>
          <a:prstGeom prst="rect">
            <a:avLst/>
          </a:prstGeom>
          <a:noFill/>
        </p:spPr>
        <p:txBody>
          <a:bodyPr wrap="square" rtlCol="0">
            <a:spAutoFit/>
          </a:bodyPr>
          <a:lstStyle/>
          <a:p>
            <a:r>
              <a:rPr lang="sr-Cyrl-RS" sz="4400" dirty="0" smtClean="0">
                <a:latin typeface="Times New Roman" pitchFamily="18" charset="0"/>
                <a:cs typeface="Times New Roman" pitchFamily="18" charset="0"/>
              </a:rPr>
              <a:t>Ж</a:t>
            </a:r>
            <a:endParaRPr lang="en-US" sz="4400" dirty="0">
              <a:latin typeface="Times New Roman" pitchFamily="18" charset="0"/>
              <a:cs typeface="Times New Roman" pitchFamily="18" charset="0"/>
            </a:endParaRPr>
          </a:p>
        </p:txBody>
      </p:sp>
      <p:sp>
        <p:nvSpPr>
          <p:cNvPr id="29" name="TextBox 28"/>
          <p:cNvSpPr txBox="1"/>
          <p:nvPr/>
        </p:nvSpPr>
        <p:spPr>
          <a:xfrm>
            <a:off x="5000628" y="3571876"/>
            <a:ext cx="785818" cy="769441"/>
          </a:xfrm>
          <a:prstGeom prst="rect">
            <a:avLst/>
          </a:prstGeom>
          <a:noFill/>
        </p:spPr>
        <p:txBody>
          <a:bodyPr wrap="square" rtlCol="0">
            <a:spAutoFit/>
          </a:bodyPr>
          <a:lstStyle/>
          <a:p>
            <a:r>
              <a:rPr lang="sr-Cyrl-RS" sz="4400" dirty="0" smtClean="0">
                <a:latin typeface="Times New Roman" pitchFamily="18" charset="0"/>
                <a:cs typeface="Times New Roman" pitchFamily="18" charset="0"/>
              </a:rPr>
              <a:t>?</a:t>
            </a:r>
            <a:endParaRPr lang="en-US" sz="4400" dirty="0">
              <a:latin typeface="Times New Roman" pitchFamily="18" charset="0"/>
              <a:cs typeface="Times New Roman" pitchFamily="18" charset="0"/>
            </a:endParaRPr>
          </a:p>
        </p:txBody>
      </p:sp>
    </p:spTree>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Cyrl-RS" dirty="0" smtClean="0">
                <a:effectLst/>
                <a:latin typeface="Times New Roman" pitchFamily="18" charset="0"/>
                <a:cs typeface="Times New Roman" pitchFamily="18" charset="0"/>
              </a:rPr>
              <a:t>РЕШЕЊЕ:</a:t>
            </a:r>
            <a:endParaRPr lang="en-US" dirty="0">
              <a:effectLst/>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pPr algn="ctr">
              <a:buNone/>
            </a:pPr>
            <a:r>
              <a:rPr lang="sr-Cyrl-RS" sz="9600" dirty="0" smtClean="0">
                <a:latin typeface="Times New Roman" pitchFamily="18" charset="0"/>
                <a:cs typeface="Times New Roman" pitchFamily="18" charset="0"/>
              </a:rPr>
              <a:t>З</a:t>
            </a:r>
          </a:p>
          <a:p>
            <a:pPr algn="ctr">
              <a:buNone/>
            </a:pPr>
            <a:r>
              <a:rPr lang="sr-Cyrl-RS" sz="2400" dirty="0" smtClean="0">
                <a:latin typeface="Times New Roman" pitchFamily="18" charset="0"/>
                <a:cs typeface="Times New Roman" pitchFamily="18" charset="0"/>
              </a:rPr>
              <a:t>Марија је у сваком реду прескакала по два слова.</a:t>
            </a:r>
            <a:endParaRPr lang="sr-Cyrl-RS" sz="2400" dirty="0" smtClean="0"/>
          </a:p>
          <a:p>
            <a:pPr algn="ctr">
              <a:buNone/>
            </a:pPr>
            <a:endParaRPr lang="sr-Cyrl-RS" sz="9600" dirty="0" smtClean="0">
              <a:latin typeface="Times New Roman" pitchFamily="18" charset="0"/>
              <a:cs typeface="Times New Roman" pitchFamily="18" charset="0"/>
            </a:endParaRPr>
          </a:p>
          <a:p>
            <a:pPr algn="ctr">
              <a:buNone/>
            </a:pPr>
            <a:endParaRPr lang="sr-Cyrl-RS" sz="9600" dirty="0" smtClean="0">
              <a:latin typeface="Times New Roman" pitchFamily="18" charset="0"/>
              <a:cs typeface="Times New Roman" pitchFamily="18" charset="0"/>
            </a:endParaRPr>
          </a:p>
        </p:txBody>
      </p:sp>
      <p:pic>
        <p:nvPicPr>
          <p:cNvPr id="5" name="Picture 2" descr="C:\Users\Korisnik\Searches\lightbulb-doodle-vector-27470992.jpg"/>
          <p:cNvPicPr>
            <a:picLocks noChangeAspect="1" noChangeArrowheads="1"/>
          </p:cNvPicPr>
          <p:nvPr/>
        </p:nvPicPr>
        <p:blipFill>
          <a:blip r:embed="rId2" cstate="print"/>
          <a:srcRect b="7407"/>
          <a:stretch>
            <a:fillRect/>
          </a:stretch>
        </p:blipFill>
        <p:spPr bwMode="auto">
          <a:xfrm>
            <a:off x="6357918" y="4071918"/>
            <a:ext cx="2786082" cy="2786082"/>
          </a:xfrm>
          <a:prstGeom prst="rect">
            <a:avLst/>
          </a:prstGeom>
          <a:noFill/>
        </p:spPr>
      </p:pic>
    </p:spTree>
  </p:cSld>
  <p:clrMapOvr>
    <a:masterClrMapping/>
  </p:clrMapOvr>
  <p:transition spd="med">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7290" y="285728"/>
            <a:ext cx="7498080" cy="1357322"/>
          </a:xfrm>
        </p:spPr>
        <p:txBody>
          <a:bodyPr>
            <a:noAutofit/>
          </a:bodyPr>
          <a:lstStyle/>
          <a:p>
            <a:r>
              <a:rPr lang="sr-Cyrl-RS" sz="2400" dirty="0" smtClean="0">
                <a:effectLst/>
                <a:latin typeface="Times New Roman" pitchFamily="18" charset="0"/>
                <a:cs typeface="Times New Roman" pitchFamily="18" charset="0"/>
              </a:rPr>
              <a:t>Матеа је сложио палидрвца.</a:t>
            </a:r>
            <a:br>
              <a:rPr lang="sr-Cyrl-RS" sz="2400" dirty="0" smtClean="0">
                <a:effectLst/>
                <a:latin typeface="Times New Roman" pitchFamily="18" charset="0"/>
                <a:cs typeface="Times New Roman" pitchFamily="18" charset="0"/>
              </a:rPr>
            </a:br>
            <a:r>
              <a:rPr lang="sr-Cyrl-RS" sz="2400" dirty="0" smtClean="0">
                <a:effectLst/>
                <a:latin typeface="Times New Roman" pitchFamily="18" charset="0"/>
                <a:cs typeface="Times New Roman" pitchFamily="18" charset="0"/>
              </a:rPr>
              <a:t>Премести само једно палидрвце и добићеш тачну једнакост.</a:t>
            </a:r>
            <a:r>
              <a:rPr lang="sr-Cyrl-RS" sz="2400" dirty="0" smtClean="0">
                <a:latin typeface="Times New Roman" pitchFamily="18" charset="0"/>
                <a:cs typeface="Times New Roman" pitchFamily="18" charset="0"/>
              </a:rPr>
              <a:t/>
            </a:r>
            <a:br>
              <a:rPr lang="sr-Cyrl-RS" sz="2400" dirty="0" smtClean="0">
                <a:latin typeface="Times New Roman" pitchFamily="18" charset="0"/>
                <a:cs typeface="Times New Roman" pitchFamily="18" charset="0"/>
              </a:rPr>
            </a:br>
            <a:endParaRPr lang="en-US" sz="2400" dirty="0">
              <a:latin typeface="Times New Roman" pitchFamily="18" charset="0"/>
              <a:cs typeface="Times New Roman" pitchFamily="18" charset="0"/>
            </a:endParaRPr>
          </a:p>
        </p:txBody>
      </p:sp>
      <p:sp>
        <p:nvSpPr>
          <p:cNvPr id="11" name="Content Placeholder 10"/>
          <p:cNvSpPr>
            <a:spLocks noGrp="1"/>
          </p:cNvSpPr>
          <p:nvPr>
            <p:ph idx="1"/>
          </p:nvPr>
        </p:nvSpPr>
        <p:spPr>
          <a:xfrm>
            <a:off x="1214414" y="1590652"/>
            <a:ext cx="7719274" cy="4981620"/>
          </a:xfrm>
        </p:spPr>
        <p:txBody>
          <a:bodyPr/>
          <a:lstStyle/>
          <a:p>
            <a:endParaRPr lang="en-US" dirty="0" smtClean="0"/>
          </a:p>
          <a:p>
            <a:endParaRPr lang="en-US" dirty="0"/>
          </a:p>
        </p:txBody>
      </p:sp>
      <p:grpSp>
        <p:nvGrpSpPr>
          <p:cNvPr id="33" name="Group 32"/>
          <p:cNvGrpSpPr/>
          <p:nvPr/>
        </p:nvGrpSpPr>
        <p:grpSpPr>
          <a:xfrm rot="-1200000">
            <a:off x="1454438" y="3124598"/>
            <a:ext cx="142876" cy="1428760"/>
            <a:chOff x="2285984" y="2571744"/>
            <a:chExt cx="285752" cy="2500330"/>
          </a:xfrm>
        </p:grpSpPr>
        <p:sp>
          <p:nvSpPr>
            <p:cNvPr id="34" name="Rectangle 33"/>
            <p:cNvSpPr/>
            <p:nvPr/>
          </p:nvSpPr>
          <p:spPr>
            <a:xfrm>
              <a:off x="2357422" y="2928934"/>
              <a:ext cx="142876" cy="214314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2285984" y="2571744"/>
              <a:ext cx="285752" cy="428628"/>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5400000">
            <a:off x="3500430" y="3143248"/>
            <a:ext cx="142876" cy="1428760"/>
            <a:chOff x="2285984" y="2571744"/>
            <a:chExt cx="285752" cy="2500330"/>
          </a:xfrm>
        </p:grpSpPr>
        <p:sp>
          <p:nvSpPr>
            <p:cNvPr id="40" name="Rectangle 39"/>
            <p:cNvSpPr/>
            <p:nvPr/>
          </p:nvSpPr>
          <p:spPr>
            <a:xfrm>
              <a:off x="2357422" y="2928934"/>
              <a:ext cx="142876" cy="214314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2285984" y="2571744"/>
              <a:ext cx="285752" cy="428628"/>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2428860" y="3143248"/>
            <a:ext cx="142876" cy="1428760"/>
            <a:chOff x="2285984" y="2571744"/>
            <a:chExt cx="285752" cy="2500330"/>
          </a:xfrm>
        </p:grpSpPr>
        <p:sp>
          <p:nvSpPr>
            <p:cNvPr id="43" name="Rectangle 42"/>
            <p:cNvSpPr/>
            <p:nvPr/>
          </p:nvSpPr>
          <p:spPr>
            <a:xfrm>
              <a:off x="2357422" y="2928934"/>
              <a:ext cx="142876" cy="214314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2285984" y="2571744"/>
              <a:ext cx="285752" cy="428628"/>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rot="-1200000">
            <a:off x="4740585" y="3196037"/>
            <a:ext cx="142876" cy="1428760"/>
            <a:chOff x="2285984" y="2571744"/>
            <a:chExt cx="285752" cy="2500330"/>
          </a:xfrm>
        </p:grpSpPr>
        <p:sp>
          <p:nvSpPr>
            <p:cNvPr id="46" name="Rectangle 45"/>
            <p:cNvSpPr/>
            <p:nvPr/>
          </p:nvSpPr>
          <p:spPr>
            <a:xfrm>
              <a:off x="2357422" y="2928935"/>
              <a:ext cx="142876" cy="2143139"/>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2285984" y="2571744"/>
              <a:ext cx="285752" cy="428628"/>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p:cNvGrpSpPr/>
          <p:nvPr/>
        </p:nvGrpSpPr>
        <p:grpSpPr>
          <a:xfrm rot="1200000">
            <a:off x="5240651" y="3196037"/>
            <a:ext cx="142876" cy="1428760"/>
            <a:chOff x="2285984" y="2571744"/>
            <a:chExt cx="285752" cy="2500330"/>
          </a:xfrm>
        </p:grpSpPr>
        <p:sp>
          <p:nvSpPr>
            <p:cNvPr id="49" name="Rectangle 48"/>
            <p:cNvSpPr/>
            <p:nvPr/>
          </p:nvSpPr>
          <p:spPr>
            <a:xfrm>
              <a:off x="2357422" y="2928934"/>
              <a:ext cx="142876" cy="214314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2285984" y="2571744"/>
              <a:ext cx="285752" cy="428628"/>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4286248" y="3214686"/>
            <a:ext cx="142876" cy="1428760"/>
            <a:chOff x="2285984" y="2571744"/>
            <a:chExt cx="285752" cy="2500330"/>
          </a:xfrm>
        </p:grpSpPr>
        <p:sp>
          <p:nvSpPr>
            <p:cNvPr id="52" name="Rectangle 51"/>
            <p:cNvSpPr/>
            <p:nvPr/>
          </p:nvSpPr>
          <p:spPr>
            <a:xfrm>
              <a:off x="2357422" y="2928934"/>
              <a:ext cx="142876" cy="214314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2285984" y="2571744"/>
              <a:ext cx="285752" cy="428628"/>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p:cNvGrpSpPr/>
          <p:nvPr/>
        </p:nvGrpSpPr>
        <p:grpSpPr>
          <a:xfrm rot="5400000">
            <a:off x="6143636" y="2928934"/>
            <a:ext cx="142876" cy="1428760"/>
            <a:chOff x="2285984" y="2571744"/>
            <a:chExt cx="285752" cy="2500330"/>
          </a:xfrm>
        </p:grpSpPr>
        <p:sp>
          <p:nvSpPr>
            <p:cNvPr id="55" name="Rectangle 54"/>
            <p:cNvSpPr/>
            <p:nvPr/>
          </p:nvSpPr>
          <p:spPr>
            <a:xfrm>
              <a:off x="2357422" y="2928934"/>
              <a:ext cx="142876" cy="214314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2285984" y="2571744"/>
              <a:ext cx="285752" cy="428628"/>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p:cNvGrpSpPr/>
          <p:nvPr/>
        </p:nvGrpSpPr>
        <p:grpSpPr>
          <a:xfrm rot="5400000">
            <a:off x="6143636" y="3214686"/>
            <a:ext cx="142876" cy="1428760"/>
            <a:chOff x="2285984" y="2571744"/>
            <a:chExt cx="285752" cy="2500330"/>
          </a:xfrm>
        </p:grpSpPr>
        <p:sp>
          <p:nvSpPr>
            <p:cNvPr id="58" name="Rectangle 57"/>
            <p:cNvSpPr/>
            <p:nvPr/>
          </p:nvSpPr>
          <p:spPr>
            <a:xfrm>
              <a:off x="2357422" y="2928934"/>
              <a:ext cx="142876" cy="214314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2285984" y="2571744"/>
              <a:ext cx="285752" cy="428628"/>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p:cNvGrpSpPr/>
          <p:nvPr/>
        </p:nvGrpSpPr>
        <p:grpSpPr>
          <a:xfrm>
            <a:off x="7286644" y="3143248"/>
            <a:ext cx="142876" cy="1428760"/>
            <a:chOff x="2285984" y="2571744"/>
            <a:chExt cx="285752" cy="2500330"/>
          </a:xfrm>
        </p:grpSpPr>
        <p:sp>
          <p:nvSpPr>
            <p:cNvPr id="61" name="Rectangle 60"/>
            <p:cNvSpPr/>
            <p:nvPr/>
          </p:nvSpPr>
          <p:spPr>
            <a:xfrm>
              <a:off x="2357422" y="2928934"/>
              <a:ext cx="142876" cy="214314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2285984" y="2571744"/>
              <a:ext cx="285752" cy="428628"/>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rot="1200000">
            <a:off x="7812419" y="3124599"/>
            <a:ext cx="142876" cy="1428760"/>
            <a:chOff x="2285984" y="2571744"/>
            <a:chExt cx="285752" cy="2500330"/>
          </a:xfrm>
        </p:grpSpPr>
        <p:sp>
          <p:nvSpPr>
            <p:cNvPr id="64" name="Rectangle 63"/>
            <p:cNvSpPr/>
            <p:nvPr/>
          </p:nvSpPr>
          <p:spPr>
            <a:xfrm>
              <a:off x="2357422" y="2928934"/>
              <a:ext cx="142876" cy="214314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a:off x="2285984" y="2571744"/>
              <a:ext cx="285752" cy="428628"/>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p:cNvGrpSpPr/>
          <p:nvPr/>
        </p:nvGrpSpPr>
        <p:grpSpPr>
          <a:xfrm rot="-1200000">
            <a:off x="7740983" y="3124598"/>
            <a:ext cx="142876" cy="1428760"/>
            <a:chOff x="2285984" y="2571744"/>
            <a:chExt cx="285752" cy="2500330"/>
          </a:xfrm>
        </p:grpSpPr>
        <p:sp>
          <p:nvSpPr>
            <p:cNvPr id="67" name="Rectangle 66"/>
            <p:cNvSpPr/>
            <p:nvPr/>
          </p:nvSpPr>
          <p:spPr>
            <a:xfrm>
              <a:off x="2357422" y="2928934"/>
              <a:ext cx="142876" cy="214314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2285984" y="2571744"/>
              <a:ext cx="285752" cy="428628"/>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200000">
            <a:off x="1954503" y="3124599"/>
            <a:ext cx="142876" cy="1428760"/>
            <a:chOff x="2285984" y="2571744"/>
            <a:chExt cx="285752" cy="2500330"/>
          </a:xfrm>
        </p:grpSpPr>
        <p:sp>
          <p:nvSpPr>
            <p:cNvPr id="37" name="Rectangle 36"/>
            <p:cNvSpPr/>
            <p:nvPr/>
          </p:nvSpPr>
          <p:spPr>
            <a:xfrm>
              <a:off x="2357422" y="2928934"/>
              <a:ext cx="142876" cy="214314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2285984" y="2571744"/>
              <a:ext cx="285752" cy="428628"/>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728" y="285728"/>
            <a:ext cx="7498080" cy="1143000"/>
          </a:xfrm>
        </p:spPr>
        <p:txBody>
          <a:bodyPr>
            <a:normAutofit/>
          </a:bodyPr>
          <a:lstStyle/>
          <a:p>
            <a:r>
              <a:rPr lang="sr-Cyrl-RS" dirty="0" smtClean="0">
                <a:effectLst/>
                <a:latin typeface="Times New Roman" pitchFamily="18" charset="0"/>
                <a:cs typeface="Times New Roman" pitchFamily="18" charset="0"/>
              </a:rPr>
              <a:t>РЕШЕЊЕ:</a:t>
            </a:r>
            <a:endParaRPr lang="en-US" dirty="0">
              <a:effectLst/>
              <a:latin typeface="Times New Roman" pitchFamily="18" charset="0"/>
              <a:cs typeface="Times New Roman" pitchFamily="18" charset="0"/>
            </a:endParaRPr>
          </a:p>
        </p:txBody>
      </p:sp>
      <p:sp>
        <p:nvSpPr>
          <p:cNvPr id="14" name="Content Placeholder 10"/>
          <p:cNvSpPr>
            <a:spLocks noGrp="1"/>
          </p:cNvSpPr>
          <p:nvPr>
            <p:ph idx="1"/>
          </p:nvPr>
        </p:nvSpPr>
        <p:spPr>
          <a:xfrm>
            <a:off x="1214414" y="2500306"/>
            <a:ext cx="7719274" cy="3929090"/>
          </a:xfrm>
        </p:spPr>
        <p:txBody>
          <a:bodyPr/>
          <a:lstStyle/>
          <a:p>
            <a:endParaRPr lang="en-US" dirty="0" smtClean="0"/>
          </a:p>
          <a:p>
            <a:endParaRPr lang="en-US" dirty="0"/>
          </a:p>
        </p:txBody>
      </p:sp>
      <p:grpSp>
        <p:nvGrpSpPr>
          <p:cNvPr id="15" name="Group 14"/>
          <p:cNvGrpSpPr/>
          <p:nvPr/>
        </p:nvGrpSpPr>
        <p:grpSpPr>
          <a:xfrm rot="-1200000">
            <a:off x="1454438" y="3124598"/>
            <a:ext cx="142876" cy="1428760"/>
            <a:chOff x="2285984" y="2571744"/>
            <a:chExt cx="285752" cy="2500330"/>
          </a:xfrm>
        </p:grpSpPr>
        <p:sp>
          <p:nvSpPr>
            <p:cNvPr id="16" name="Rectangle 15"/>
            <p:cNvSpPr/>
            <p:nvPr/>
          </p:nvSpPr>
          <p:spPr>
            <a:xfrm>
              <a:off x="2357422" y="2928934"/>
              <a:ext cx="142876" cy="214314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2285984" y="2571744"/>
              <a:ext cx="285752" cy="428628"/>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rot="5400000">
            <a:off x="3500430" y="3143248"/>
            <a:ext cx="142876" cy="1428760"/>
            <a:chOff x="2285984" y="2571744"/>
            <a:chExt cx="285752" cy="2500330"/>
          </a:xfrm>
        </p:grpSpPr>
        <p:sp>
          <p:nvSpPr>
            <p:cNvPr id="19" name="Rectangle 18"/>
            <p:cNvSpPr/>
            <p:nvPr/>
          </p:nvSpPr>
          <p:spPr>
            <a:xfrm>
              <a:off x="2357422" y="2928934"/>
              <a:ext cx="142876" cy="214314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2285984" y="2571744"/>
              <a:ext cx="285752" cy="428628"/>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2428860" y="3143248"/>
            <a:ext cx="142876" cy="1428760"/>
            <a:chOff x="2285984" y="2571744"/>
            <a:chExt cx="285752" cy="2500330"/>
          </a:xfrm>
        </p:grpSpPr>
        <p:sp>
          <p:nvSpPr>
            <p:cNvPr id="22" name="Rectangle 21"/>
            <p:cNvSpPr/>
            <p:nvPr/>
          </p:nvSpPr>
          <p:spPr>
            <a:xfrm>
              <a:off x="2357422" y="2928934"/>
              <a:ext cx="142876" cy="214314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2285984" y="2571744"/>
              <a:ext cx="285752" cy="428628"/>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p:cNvGrpSpPr/>
          <p:nvPr/>
        </p:nvGrpSpPr>
        <p:grpSpPr>
          <a:xfrm rot="-1200000">
            <a:off x="4740586" y="3124599"/>
            <a:ext cx="142876" cy="1428760"/>
            <a:chOff x="2285984" y="2571744"/>
            <a:chExt cx="285752" cy="2500330"/>
          </a:xfrm>
        </p:grpSpPr>
        <p:sp>
          <p:nvSpPr>
            <p:cNvPr id="25" name="Rectangle 24"/>
            <p:cNvSpPr/>
            <p:nvPr/>
          </p:nvSpPr>
          <p:spPr>
            <a:xfrm>
              <a:off x="2357422" y="2928935"/>
              <a:ext cx="142876" cy="2143139"/>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2285984" y="2571744"/>
              <a:ext cx="285752" cy="428628"/>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p:cNvGrpSpPr/>
          <p:nvPr/>
        </p:nvGrpSpPr>
        <p:grpSpPr>
          <a:xfrm rot="1200000">
            <a:off x="5240651" y="3124599"/>
            <a:ext cx="142876" cy="1428760"/>
            <a:chOff x="2285984" y="2571744"/>
            <a:chExt cx="285752" cy="2500330"/>
          </a:xfrm>
        </p:grpSpPr>
        <p:sp>
          <p:nvSpPr>
            <p:cNvPr id="28" name="Rectangle 27"/>
            <p:cNvSpPr/>
            <p:nvPr/>
          </p:nvSpPr>
          <p:spPr>
            <a:xfrm>
              <a:off x="2357422" y="2928934"/>
              <a:ext cx="142876" cy="214314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2285984" y="2571744"/>
              <a:ext cx="285752" cy="428628"/>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4357686" y="3143248"/>
            <a:ext cx="142876" cy="1428760"/>
            <a:chOff x="2285984" y="2571744"/>
            <a:chExt cx="285752" cy="2500330"/>
          </a:xfrm>
        </p:grpSpPr>
        <p:sp>
          <p:nvSpPr>
            <p:cNvPr id="31" name="Rectangle 30"/>
            <p:cNvSpPr/>
            <p:nvPr/>
          </p:nvSpPr>
          <p:spPr>
            <a:xfrm>
              <a:off x="2357422" y="2928934"/>
              <a:ext cx="142876" cy="214314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2285984" y="2571744"/>
              <a:ext cx="285752" cy="428628"/>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rot="5400000">
            <a:off x="6143636" y="2928934"/>
            <a:ext cx="142876" cy="1428760"/>
            <a:chOff x="2285984" y="2571744"/>
            <a:chExt cx="285752" cy="2500330"/>
          </a:xfrm>
        </p:grpSpPr>
        <p:sp>
          <p:nvSpPr>
            <p:cNvPr id="34" name="Rectangle 33"/>
            <p:cNvSpPr/>
            <p:nvPr/>
          </p:nvSpPr>
          <p:spPr>
            <a:xfrm>
              <a:off x="2357422" y="2928934"/>
              <a:ext cx="142876" cy="214314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2285984" y="2571744"/>
              <a:ext cx="285752" cy="428628"/>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5400000">
            <a:off x="6143636" y="3214686"/>
            <a:ext cx="142876" cy="1428760"/>
            <a:chOff x="2285984" y="2571744"/>
            <a:chExt cx="285752" cy="2500330"/>
          </a:xfrm>
        </p:grpSpPr>
        <p:sp>
          <p:nvSpPr>
            <p:cNvPr id="37" name="Rectangle 36"/>
            <p:cNvSpPr/>
            <p:nvPr/>
          </p:nvSpPr>
          <p:spPr>
            <a:xfrm>
              <a:off x="2357422" y="2928934"/>
              <a:ext cx="142876" cy="214314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2285984" y="2571744"/>
              <a:ext cx="285752" cy="428628"/>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a:off x="3500430" y="3071810"/>
            <a:ext cx="142876" cy="1428760"/>
            <a:chOff x="2285984" y="2571744"/>
            <a:chExt cx="285752" cy="2500330"/>
          </a:xfrm>
        </p:grpSpPr>
        <p:sp>
          <p:nvSpPr>
            <p:cNvPr id="40" name="Rectangle 39"/>
            <p:cNvSpPr/>
            <p:nvPr/>
          </p:nvSpPr>
          <p:spPr>
            <a:xfrm>
              <a:off x="2357422" y="2928934"/>
              <a:ext cx="142876" cy="214314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2285984" y="2571744"/>
              <a:ext cx="285752" cy="428628"/>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rot="1200000">
            <a:off x="7812419" y="3124599"/>
            <a:ext cx="142876" cy="1428760"/>
            <a:chOff x="2285984" y="2571744"/>
            <a:chExt cx="285752" cy="2500330"/>
          </a:xfrm>
        </p:grpSpPr>
        <p:sp>
          <p:nvSpPr>
            <p:cNvPr id="43" name="Rectangle 42"/>
            <p:cNvSpPr/>
            <p:nvPr/>
          </p:nvSpPr>
          <p:spPr>
            <a:xfrm>
              <a:off x="2357422" y="2928934"/>
              <a:ext cx="142876" cy="214314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2285984" y="2571744"/>
              <a:ext cx="285752" cy="428628"/>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rot="-1200000">
            <a:off x="7740983" y="3124598"/>
            <a:ext cx="142876" cy="1428760"/>
            <a:chOff x="2285984" y="2571744"/>
            <a:chExt cx="285752" cy="2500330"/>
          </a:xfrm>
        </p:grpSpPr>
        <p:sp>
          <p:nvSpPr>
            <p:cNvPr id="46" name="Rectangle 45"/>
            <p:cNvSpPr/>
            <p:nvPr/>
          </p:nvSpPr>
          <p:spPr>
            <a:xfrm>
              <a:off x="2357422" y="2928934"/>
              <a:ext cx="142876" cy="214314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2285984" y="2571744"/>
              <a:ext cx="285752" cy="428628"/>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p:cNvGrpSpPr/>
          <p:nvPr/>
        </p:nvGrpSpPr>
        <p:grpSpPr>
          <a:xfrm rot="1200000">
            <a:off x="1954503" y="3124599"/>
            <a:ext cx="142876" cy="1428760"/>
            <a:chOff x="2285984" y="2571744"/>
            <a:chExt cx="285752" cy="2500330"/>
          </a:xfrm>
        </p:grpSpPr>
        <p:sp>
          <p:nvSpPr>
            <p:cNvPr id="49" name="Rectangle 48"/>
            <p:cNvSpPr/>
            <p:nvPr/>
          </p:nvSpPr>
          <p:spPr>
            <a:xfrm>
              <a:off x="2357422" y="2928934"/>
              <a:ext cx="142876" cy="214314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2285984" y="2571744"/>
              <a:ext cx="285752" cy="428628"/>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Content Placeholder 10"/>
          <p:cNvSpPr txBox="1">
            <a:spLocks/>
          </p:cNvSpPr>
          <p:nvPr/>
        </p:nvSpPr>
        <p:spPr>
          <a:xfrm>
            <a:off x="1142976" y="3429000"/>
            <a:ext cx="7719274" cy="4981620"/>
          </a:xfrm>
          <a:prstGeom prst="rect">
            <a:avLst/>
          </a:prstGeom>
        </p:spPr>
        <p:txBody>
          <a:bodyPr>
            <a:normAutofit/>
          </a:bodyPr>
          <a:lstStyle/>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endParaRPr kumimoji="0" lang="en-US" sz="3200" b="0" i="0" u="none" strike="noStrike" kern="1200" cap="none" spc="0" normalizeH="0" baseline="0" noProof="0" smtClean="0">
              <a:ln>
                <a:noFill/>
              </a:ln>
              <a:solidFill>
                <a:schemeClr val="tx1"/>
              </a:solidFill>
              <a:effectLst/>
              <a:uLnTx/>
              <a:uFillTx/>
              <a:latin typeface="+mn-lt"/>
              <a:ea typeface="+mn-ea"/>
              <a:cs typeface="+mn-cs"/>
            </a:endParaRPr>
          </a:p>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grpSp>
        <p:nvGrpSpPr>
          <p:cNvPr id="52" name="Group 51"/>
          <p:cNvGrpSpPr/>
          <p:nvPr/>
        </p:nvGrpSpPr>
        <p:grpSpPr>
          <a:xfrm rot="-1200000">
            <a:off x="1383000" y="4962946"/>
            <a:ext cx="142876" cy="1428760"/>
            <a:chOff x="2285984" y="2571744"/>
            <a:chExt cx="285752" cy="2500330"/>
          </a:xfrm>
        </p:grpSpPr>
        <p:sp>
          <p:nvSpPr>
            <p:cNvPr id="53" name="Rectangle 52"/>
            <p:cNvSpPr/>
            <p:nvPr/>
          </p:nvSpPr>
          <p:spPr>
            <a:xfrm>
              <a:off x="2357422" y="2928934"/>
              <a:ext cx="142876" cy="214314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2285984" y="2571744"/>
              <a:ext cx="285752" cy="428628"/>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p:cNvGrpSpPr/>
          <p:nvPr/>
        </p:nvGrpSpPr>
        <p:grpSpPr>
          <a:xfrm rot="5400000">
            <a:off x="3143240" y="5000636"/>
            <a:ext cx="142876" cy="1428760"/>
            <a:chOff x="2285984" y="2571744"/>
            <a:chExt cx="285752" cy="2500330"/>
          </a:xfrm>
        </p:grpSpPr>
        <p:sp>
          <p:nvSpPr>
            <p:cNvPr id="56" name="Rectangle 55"/>
            <p:cNvSpPr/>
            <p:nvPr/>
          </p:nvSpPr>
          <p:spPr>
            <a:xfrm>
              <a:off x="2357422" y="2928934"/>
              <a:ext cx="142876" cy="214314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2285984" y="2571744"/>
              <a:ext cx="285752" cy="428628"/>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p:cNvGrpSpPr/>
          <p:nvPr/>
        </p:nvGrpSpPr>
        <p:grpSpPr>
          <a:xfrm>
            <a:off x="3143240" y="5000636"/>
            <a:ext cx="142876" cy="1428760"/>
            <a:chOff x="2285984" y="2571744"/>
            <a:chExt cx="285752" cy="2500330"/>
          </a:xfrm>
        </p:grpSpPr>
        <p:sp>
          <p:nvSpPr>
            <p:cNvPr id="59" name="Rectangle 58"/>
            <p:cNvSpPr/>
            <p:nvPr/>
          </p:nvSpPr>
          <p:spPr>
            <a:xfrm>
              <a:off x="2357422" y="2928934"/>
              <a:ext cx="142876" cy="214314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2285984" y="2571744"/>
              <a:ext cx="285752" cy="428628"/>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p:cNvGrpSpPr/>
          <p:nvPr/>
        </p:nvGrpSpPr>
        <p:grpSpPr>
          <a:xfrm rot="-1200000">
            <a:off x="4669148" y="4981987"/>
            <a:ext cx="142876" cy="1428760"/>
            <a:chOff x="2285984" y="2571744"/>
            <a:chExt cx="285752" cy="2500330"/>
          </a:xfrm>
        </p:grpSpPr>
        <p:sp>
          <p:nvSpPr>
            <p:cNvPr id="62" name="Rectangle 61"/>
            <p:cNvSpPr/>
            <p:nvPr/>
          </p:nvSpPr>
          <p:spPr>
            <a:xfrm>
              <a:off x="2357422" y="2928935"/>
              <a:ext cx="142876" cy="2143139"/>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2285984" y="2571744"/>
              <a:ext cx="285752" cy="428628"/>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4" name="Group 63"/>
          <p:cNvGrpSpPr/>
          <p:nvPr/>
        </p:nvGrpSpPr>
        <p:grpSpPr>
          <a:xfrm rot="1200000">
            <a:off x="5169213" y="4981987"/>
            <a:ext cx="142876" cy="1428760"/>
            <a:chOff x="2285984" y="2571744"/>
            <a:chExt cx="285752" cy="2500330"/>
          </a:xfrm>
        </p:grpSpPr>
        <p:sp>
          <p:nvSpPr>
            <p:cNvPr id="65" name="Rectangle 64"/>
            <p:cNvSpPr/>
            <p:nvPr/>
          </p:nvSpPr>
          <p:spPr>
            <a:xfrm>
              <a:off x="2357422" y="2928934"/>
              <a:ext cx="142876" cy="214314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2285984" y="2571744"/>
              <a:ext cx="285752" cy="428628"/>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p:cNvGrpSpPr/>
          <p:nvPr/>
        </p:nvGrpSpPr>
        <p:grpSpPr>
          <a:xfrm>
            <a:off x="4071934" y="5000636"/>
            <a:ext cx="142876" cy="1428760"/>
            <a:chOff x="2285984" y="2571744"/>
            <a:chExt cx="285752" cy="2500330"/>
          </a:xfrm>
        </p:grpSpPr>
        <p:sp>
          <p:nvSpPr>
            <p:cNvPr id="68" name="Rectangle 67"/>
            <p:cNvSpPr/>
            <p:nvPr/>
          </p:nvSpPr>
          <p:spPr>
            <a:xfrm>
              <a:off x="2357422" y="2928934"/>
              <a:ext cx="142876" cy="214314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2285984" y="2571744"/>
              <a:ext cx="285752" cy="428628"/>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p:cNvGrpSpPr/>
          <p:nvPr/>
        </p:nvGrpSpPr>
        <p:grpSpPr>
          <a:xfrm rot="5400000">
            <a:off x="6072198" y="4767282"/>
            <a:ext cx="142876" cy="1428760"/>
            <a:chOff x="2285984" y="2571744"/>
            <a:chExt cx="285752" cy="2500330"/>
          </a:xfrm>
        </p:grpSpPr>
        <p:sp>
          <p:nvSpPr>
            <p:cNvPr id="71" name="Rectangle 70"/>
            <p:cNvSpPr/>
            <p:nvPr/>
          </p:nvSpPr>
          <p:spPr>
            <a:xfrm>
              <a:off x="2357422" y="2928934"/>
              <a:ext cx="142876" cy="214314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a:off x="2285984" y="2571744"/>
              <a:ext cx="285752" cy="428628"/>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72"/>
          <p:cNvGrpSpPr/>
          <p:nvPr/>
        </p:nvGrpSpPr>
        <p:grpSpPr>
          <a:xfrm rot="5400000">
            <a:off x="6072198" y="5053034"/>
            <a:ext cx="142876" cy="1428760"/>
            <a:chOff x="2285984" y="2571744"/>
            <a:chExt cx="285752" cy="2500330"/>
          </a:xfrm>
        </p:grpSpPr>
        <p:sp>
          <p:nvSpPr>
            <p:cNvPr id="74" name="Rectangle 73"/>
            <p:cNvSpPr/>
            <p:nvPr/>
          </p:nvSpPr>
          <p:spPr>
            <a:xfrm>
              <a:off x="2357422" y="2928934"/>
              <a:ext cx="142876" cy="214314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a:off x="2285984" y="2571744"/>
              <a:ext cx="285752" cy="428628"/>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5"/>
          <p:cNvGrpSpPr/>
          <p:nvPr/>
        </p:nvGrpSpPr>
        <p:grpSpPr>
          <a:xfrm>
            <a:off x="7215206" y="4981596"/>
            <a:ext cx="142876" cy="1428760"/>
            <a:chOff x="2285984" y="2571744"/>
            <a:chExt cx="285752" cy="2500330"/>
          </a:xfrm>
        </p:grpSpPr>
        <p:sp>
          <p:nvSpPr>
            <p:cNvPr id="77" name="Rectangle 76"/>
            <p:cNvSpPr/>
            <p:nvPr/>
          </p:nvSpPr>
          <p:spPr>
            <a:xfrm>
              <a:off x="2357422" y="2928934"/>
              <a:ext cx="142876" cy="214314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a:off x="2285984" y="2571744"/>
              <a:ext cx="285752" cy="428628"/>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p:cNvGrpSpPr/>
          <p:nvPr/>
        </p:nvGrpSpPr>
        <p:grpSpPr>
          <a:xfrm rot="1200000">
            <a:off x="7740981" y="4962947"/>
            <a:ext cx="142876" cy="1428760"/>
            <a:chOff x="2285984" y="2571744"/>
            <a:chExt cx="285752" cy="2500330"/>
          </a:xfrm>
        </p:grpSpPr>
        <p:sp>
          <p:nvSpPr>
            <p:cNvPr id="80" name="Rectangle 79"/>
            <p:cNvSpPr/>
            <p:nvPr/>
          </p:nvSpPr>
          <p:spPr>
            <a:xfrm>
              <a:off x="2357422" y="2928934"/>
              <a:ext cx="142876" cy="214314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a:off x="2285984" y="2571744"/>
              <a:ext cx="285752" cy="428628"/>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p:cNvGrpSpPr/>
          <p:nvPr/>
        </p:nvGrpSpPr>
        <p:grpSpPr>
          <a:xfrm rot="-1200000">
            <a:off x="7669545" y="4962946"/>
            <a:ext cx="142876" cy="1428760"/>
            <a:chOff x="2285984" y="2571744"/>
            <a:chExt cx="285752" cy="2500330"/>
          </a:xfrm>
        </p:grpSpPr>
        <p:sp>
          <p:nvSpPr>
            <p:cNvPr id="83" name="Rectangle 82"/>
            <p:cNvSpPr/>
            <p:nvPr/>
          </p:nvSpPr>
          <p:spPr>
            <a:xfrm>
              <a:off x="2357422" y="2928934"/>
              <a:ext cx="142876" cy="214314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2285984" y="2571744"/>
              <a:ext cx="285752" cy="428628"/>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5" name="Group 84"/>
          <p:cNvGrpSpPr/>
          <p:nvPr/>
        </p:nvGrpSpPr>
        <p:grpSpPr>
          <a:xfrm rot="1200000">
            <a:off x="1883065" y="4962947"/>
            <a:ext cx="142876" cy="1428760"/>
            <a:chOff x="2285984" y="2571744"/>
            <a:chExt cx="285752" cy="2500330"/>
          </a:xfrm>
        </p:grpSpPr>
        <p:sp>
          <p:nvSpPr>
            <p:cNvPr id="86" name="Rectangle 85"/>
            <p:cNvSpPr/>
            <p:nvPr/>
          </p:nvSpPr>
          <p:spPr>
            <a:xfrm>
              <a:off x="2357422" y="2928934"/>
              <a:ext cx="142876" cy="214314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p:cNvSpPr/>
            <p:nvPr/>
          </p:nvSpPr>
          <p:spPr>
            <a:xfrm>
              <a:off x="2285984" y="2571744"/>
              <a:ext cx="285752" cy="428628"/>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9" name="Picture 2" descr="C:\Users\Korisnik\Searches\lightbulb-doodle-vector-27470992.jpg"/>
          <p:cNvPicPr>
            <a:picLocks noChangeAspect="1" noChangeArrowheads="1"/>
          </p:cNvPicPr>
          <p:nvPr/>
        </p:nvPicPr>
        <p:blipFill>
          <a:blip r:embed="rId2" cstate="print"/>
          <a:srcRect b="7407"/>
          <a:stretch>
            <a:fillRect/>
          </a:stretch>
        </p:blipFill>
        <p:spPr bwMode="auto">
          <a:xfrm>
            <a:off x="6215074" y="0"/>
            <a:ext cx="2786082" cy="2786082"/>
          </a:xfrm>
          <a:prstGeom prst="rect">
            <a:avLst/>
          </a:prstGeom>
          <a:noFill/>
        </p:spPr>
      </p:pic>
    </p:spTree>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sr-Cyrl-RS" sz="2400" dirty="0" smtClean="0">
                <a:effectLst/>
                <a:latin typeface="Times New Roman" pitchFamily="18" charset="0"/>
                <a:cs typeface="Times New Roman" pitchFamily="18" charset="0"/>
              </a:rPr>
              <a:t>Теодора је нацртала звезду.</a:t>
            </a:r>
            <a:br>
              <a:rPr lang="sr-Cyrl-RS" sz="2400" dirty="0" smtClean="0">
                <a:effectLst/>
                <a:latin typeface="Times New Roman" pitchFamily="18" charset="0"/>
                <a:cs typeface="Times New Roman" pitchFamily="18" charset="0"/>
              </a:rPr>
            </a:br>
            <a:r>
              <a:rPr lang="sr-Cyrl-RS" sz="2400" dirty="0" smtClean="0">
                <a:effectLst/>
                <a:latin typeface="Times New Roman" pitchFamily="18" charset="0"/>
                <a:cs typeface="Times New Roman" pitchFamily="18" charset="0"/>
              </a:rPr>
              <a:t>а) Колико на њој има дужи?</a:t>
            </a:r>
            <a:br>
              <a:rPr lang="sr-Cyrl-RS" sz="2400" dirty="0" smtClean="0">
                <a:effectLst/>
                <a:latin typeface="Times New Roman" pitchFamily="18" charset="0"/>
                <a:cs typeface="Times New Roman" pitchFamily="18" charset="0"/>
              </a:rPr>
            </a:br>
            <a:r>
              <a:rPr lang="sr-Cyrl-RS" sz="2400" dirty="0" smtClean="0">
                <a:effectLst/>
                <a:latin typeface="Times New Roman" pitchFamily="18" charset="0"/>
                <a:cs typeface="Times New Roman" pitchFamily="18" charset="0"/>
              </a:rPr>
              <a:t>б) Колико на њој има троуглова?</a:t>
            </a:r>
            <a:endParaRPr lang="en-US" sz="2400" dirty="0">
              <a:effectLst/>
              <a:latin typeface="Times New Roman" pitchFamily="18" charset="0"/>
              <a:cs typeface="Times New Roman" pitchFamily="18" charset="0"/>
            </a:endParaRPr>
          </a:p>
        </p:txBody>
      </p:sp>
      <p:pic>
        <p:nvPicPr>
          <p:cNvPr id="1026" name="Picture 2" descr="C:\Users\Korisnik\Tracing\1200px-Pentagram.svg.png"/>
          <p:cNvPicPr>
            <a:picLocks noGrp="1" noChangeAspect="1" noChangeArrowheads="1"/>
          </p:cNvPicPr>
          <p:nvPr>
            <p:ph idx="1"/>
          </p:nvPr>
        </p:nvPicPr>
        <p:blipFill>
          <a:blip r:embed="rId2"/>
          <a:srcRect/>
          <a:stretch>
            <a:fillRect/>
          </a:stretch>
        </p:blipFill>
        <p:spPr bwMode="auto">
          <a:xfrm>
            <a:off x="2643174" y="1428736"/>
            <a:ext cx="5055721" cy="4824000"/>
          </a:xfrm>
          <a:prstGeom prst="rect">
            <a:avLst/>
          </a:prstGeom>
          <a:noFill/>
        </p:spPr>
      </p:pic>
    </p:spTree>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Cyrl-RS" dirty="0" smtClean="0">
                <a:effectLst/>
                <a:latin typeface="Times New Roman" pitchFamily="18" charset="0"/>
                <a:cs typeface="Times New Roman" pitchFamily="18" charset="0"/>
              </a:rPr>
              <a:t>РЕШЕЊЕ:</a:t>
            </a:r>
            <a:endParaRPr lang="en-US" dirty="0">
              <a:effectLst/>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a:buNone/>
            </a:pPr>
            <a:endParaRPr lang="sr-Cyrl-RS" dirty="0" smtClean="0"/>
          </a:p>
          <a:p>
            <a:pPr>
              <a:buNone/>
            </a:pPr>
            <a:r>
              <a:rPr lang="sr-Cyrl-RS" sz="6000" dirty="0" smtClean="0">
                <a:latin typeface="Times New Roman" pitchFamily="18" charset="0"/>
                <a:cs typeface="Times New Roman" pitchFamily="18" charset="0"/>
              </a:rPr>
              <a:t>а) 30 </a:t>
            </a:r>
            <a:r>
              <a:rPr lang="sr-Cyrl-RS" sz="5400" dirty="0" smtClean="0">
                <a:latin typeface="Times New Roman" pitchFamily="18" charset="0"/>
                <a:cs typeface="Times New Roman" pitchFamily="18" charset="0"/>
              </a:rPr>
              <a:t>дужи</a:t>
            </a:r>
            <a:endParaRPr lang="sr-Cyrl-RS" sz="6000" dirty="0" smtClean="0">
              <a:latin typeface="Times New Roman" pitchFamily="18" charset="0"/>
              <a:cs typeface="Times New Roman" pitchFamily="18" charset="0"/>
            </a:endParaRPr>
          </a:p>
          <a:p>
            <a:pPr>
              <a:buNone/>
            </a:pPr>
            <a:r>
              <a:rPr lang="sr-Cyrl-RS" sz="6000" dirty="0" smtClean="0">
                <a:latin typeface="Times New Roman" pitchFamily="18" charset="0"/>
                <a:cs typeface="Times New Roman" pitchFamily="18" charset="0"/>
              </a:rPr>
              <a:t>б) 10 </a:t>
            </a:r>
            <a:r>
              <a:rPr lang="sr-Cyrl-RS" sz="5400" dirty="0" smtClean="0">
                <a:latin typeface="Times New Roman" pitchFamily="18" charset="0"/>
                <a:cs typeface="Times New Roman" pitchFamily="18" charset="0"/>
              </a:rPr>
              <a:t>троуглова</a:t>
            </a:r>
            <a:endParaRPr lang="sr-Cyrl-RS" sz="6000" dirty="0" smtClean="0">
              <a:latin typeface="Times New Roman" pitchFamily="18" charset="0"/>
              <a:cs typeface="Times New Roman" pitchFamily="18" charset="0"/>
            </a:endParaRPr>
          </a:p>
        </p:txBody>
      </p:sp>
      <p:pic>
        <p:nvPicPr>
          <p:cNvPr id="5" name="Picture 2" descr="C:\Users\Korisnik\Searches\lightbulb-doodle-vector-27470992.jpg"/>
          <p:cNvPicPr>
            <a:picLocks noChangeAspect="1" noChangeArrowheads="1"/>
          </p:cNvPicPr>
          <p:nvPr/>
        </p:nvPicPr>
        <p:blipFill>
          <a:blip r:embed="rId2" cstate="print"/>
          <a:srcRect b="7407"/>
          <a:stretch>
            <a:fillRect/>
          </a:stretch>
        </p:blipFill>
        <p:spPr bwMode="auto">
          <a:xfrm>
            <a:off x="6357918" y="4071918"/>
            <a:ext cx="2786082" cy="2786082"/>
          </a:xfrm>
          <a:prstGeom prst="rect">
            <a:avLst/>
          </a:prstGeom>
          <a:noFill/>
        </p:spPr>
      </p:pic>
    </p:spTree>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728" y="285728"/>
            <a:ext cx="7498080" cy="1143000"/>
          </a:xfrm>
        </p:spPr>
        <p:txBody>
          <a:bodyPr>
            <a:noAutofit/>
          </a:bodyPr>
          <a:lstStyle/>
          <a:p>
            <a:r>
              <a:rPr lang="sr-Cyrl-RS" sz="2400" dirty="0" smtClean="0">
                <a:effectLst/>
                <a:latin typeface="Times New Roman" pitchFamily="18" charset="0"/>
                <a:cs typeface="Times New Roman" pitchFamily="18" charset="0"/>
              </a:rPr>
              <a:t>Борис је распоредио бројеве 21, 37, 75, 103, 230 и 503  у кружиће тако да два суседна броја имају заједничку цифру.</a:t>
            </a:r>
            <a:endParaRPr lang="en-US" sz="2400" dirty="0">
              <a:effectLst/>
              <a:latin typeface="Times New Roman" pitchFamily="18" charset="0"/>
              <a:cs typeface="Times New Roman" pitchFamily="18" charset="0"/>
            </a:endParaRPr>
          </a:p>
        </p:txBody>
      </p:sp>
      <p:grpSp>
        <p:nvGrpSpPr>
          <p:cNvPr id="26" name="Group 25"/>
          <p:cNvGrpSpPr/>
          <p:nvPr/>
        </p:nvGrpSpPr>
        <p:grpSpPr>
          <a:xfrm>
            <a:off x="3143240" y="1643050"/>
            <a:ext cx="3714776" cy="4429156"/>
            <a:chOff x="3143240" y="1643050"/>
            <a:chExt cx="3714776" cy="4429156"/>
          </a:xfrm>
        </p:grpSpPr>
        <p:sp>
          <p:nvSpPr>
            <p:cNvPr id="4" name="Oval 3"/>
            <p:cNvSpPr/>
            <p:nvPr/>
          </p:nvSpPr>
          <p:spPr>
            <a:xfrm>
              <a:off x="3571868" y="2357430"/>
              <a:ext cx="3000396" cy="3357586"/>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6" name="Oval 15"/>
            <p:cNvSpPr/>
            <p:nvPr/>
          </p:nvSpPr>
          <p:spPr>
            <a:xfrm>
              <a:off x="4572000" y="1643050"/>
              <a:ext cx="1000132" cy="1143008"/>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0" name="Oval 19"/>
            <p:cNvSpPr/>
            <p:nvPr/>
          </p:nvSpPr>
          <p:spPr>
            <a:xfrm>
              <a:off x="3143240" y="4071942"/>
              <a:ext cx="1000132" cy="1143008"/>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1" name="Oval 20"/>
            <p:cNvSpPr/>
            <p:nvPr/>
          </p:nvSpPr>
          <p:spPr>
            <a:xfrm>
              <a:off x="3286116" y="2357430"/>
              <a:ext cx="1000132" cy="1143008"/>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2" name="Oval 21"/>
            <p:cNvSpPr/>
            <p:nvPr/>
          </p:nvSpPr>
          <p:spPr>
            <a:xfrm>
              <a:off x="5786446" y="2428868"/>
              <a:ext cx="1000132" cy="1143008"/>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3" name="Oval 22"/>
            <p:cNvSpPr/>
            <p:nvPr/>
          </p:nvSpPr>
          <p:spPr>
            <a:xfrm>
              <a:off x="5857884" y="4143380"/>
              <a:ext cx="1000132" cy="1143008"/>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4" name="Oval 23"/>
            <p:cNvSpPr/>
            <p:nvPr/>
          </p:nvSpPr>
          <p:spPr>
            <a:xfrm>
              <a:off x="4500562" y="4929198"/>
              <a:ext cx="1000132" cy="1143008"/>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spTree>
  </p:cSld>
  <p:clrMapOvr>
    <a:masterClrMapping/>
  </p:clrMapOvr>
  <p:transition>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728" y="285728"/>
            <a:ext cx="7498080" cy="1143000"/>
          </a:xfrm>
        </p:spPr>
        <p:txBody>
          <a:bodyPr/>
          <a:lstStyle/>
          <a:p>
            <a:r>
              <a:rPr lang="sr-Cyrl-RS" dirty="0" smtClean="0">
                <a:effectLst/>
                <a:latin typeface="Times New Roman" pitchFamily="18" charset="0"/>
                <a:cs typeface="Times New Roman" pitchFamily="18" charset="0"/>
              </a:rPr>
              <a:t>РЕШЕЊЕ:</a:t>
            </a:r>
            <a:endParaRPr lang="en-US" dirty="0">
              <a:effectLst/>
              <a:latin typeface="Times New Roman" pitchFamily="18" charset="0"/>
              <a:cs typeface="Times New Roman" pitchFamily="18" charset="0"/>
            </a:endParaRPr>
          </a:p>
        </p:txBody>
      </p:sp>
      <p:grpSp>
        <p:nvGrpSpPr>
          <p:cNvPr id="13" name="Group 12"/>
          <p:cNvGrpSpPr/>
          <p:nvPr/>
        </p:nvGrpSpPr>
        <p:grpSpPr>
          <a:xfrm>
            <a:off x="2786050" y="1785926"/>
            <a:ext cx="3714776" cy="4429156"/>
            <a:chOff x="3143240" y="1643050"/>
            <a:chExt cx="3714776" cy="4429156"/>
          </a:xfrm>
        </p:grpSpPr>
        <p:sp>
          <p:nvSpPr>
            <p:cNvPr id="14" name="Oval 13"/>
            <p:cNvSpPr/>
            <p:nvPr/>
          </p:nvSpPr>
          <p:spPr>
            <a:xfrm>
              <a:off x="3500430" y="2285992"/>
              <a:ext cx="3000396" cy="3357586"/>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a:latin typeface="Times New Roman" pitchFamily="18" charset="0"/>
                <a:cs typeface="Times New Roman" pitchFamily="18" charset="0"/>
              </a:endParaRPr>
            </a:p>
          </p:txBody>
        </p:sp>
        <p:sp>
          <p:nvSpPr>
            <p:cNvPr id="15" name="Oval 14"/>
            <p:cNvSpPr/>
            <p:nvPr/>
          </p:nvSpPr>
          <p:spPr>
            <a:xfrm>
              <a:off x="4572000" y="1643050"/>
              <a:ext cx="1000132" cy="1143008"/>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a:latin typeface="Times New Roman" pitchFamily="18" charset="0"/>
                <a:cs typeface="Times New Roman" pitchFamily="18" charset="0"/>
              </a:endParaRPr>
            </a:p>
          </p:txBody>
        </p:sp>
        <p:sp>
          <p:nvSpPr>
            <p:cNvPr id="16" name="Oval 15"/>
            <p:cNvSpPr/>
            <p:nvPr/>
          </p:nvSpPr>
          <p:spPr>
            <a:xfrm>
              <a:off x="3143240" y="4071942"/>
              <a:ext cx="1000132" cy="1143008"/>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a:latin typeface="Times New Roman" pitchFamily="18" charset="0"/>
                <a:cs typeface="Times New Roman" pitchFamily="18" charset="0"/>
              </a:endParaRPr>
            </a:p>
          </p:txBody>
        </p:sp>
        <p:sp>
          <p:nvSpPr>
            <p:cNvPr id="17" name="Oval 16"/>
            <p:cNvSpPr/>
            <p:nvPr/>
          </p:nvSpPr>
          <p:spPr>
            <a:xfrm>
              <a:off x="3286116" y="2357430"/>
              <a:ext cx="1000132" cy="1143008"/>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a:latin typeface="Times New Roman" pitchFamily="18" charset="0"/>
                <a:cs typeface="Times New Roman" pitchFamily="18" charset="0"/>
              </a:endParaRPr>
            </a:p>
          </p:txBody>
        </p:sp>
        <p:sp>
          <p:nvSpPr>
            <p:cNvPr id="18" name="Oval 17"/>
            <p:cNvSpPr/>
            <p:nvPr/>
          </p:nvSpPr>
          <p:spPr>
            <a:xfrm>
              <a:off x="5786446" y="2428868"/>
              <a:ext cx="1000132" cy="1143008"/>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a:latin typeface="Times New Roman" pitchFamily="18" charset="0"/>
                <a:cs typeface="Times New Roman" pitchFamily="18" charset="0"/>
              </a:endParaRPr>
            </a:p>
          </p:txBody>
        </p:sp>
        <p:sp>
          <p:nvSpPr>
            <p:cNvPr id="19" name="Oval 18"/>
            <p:cNvSpPr/>
            <p:nvPr/>
          </p:nvSpPr>
          <p:spPr>
            <a:xfrm>
              <a:off x="5857884" y="4143380"/>
              <a:ext cx="1000132" cy="1143008"/>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a:latin typeface="Times New Roman" pitchFamily="18" charset="0"/>
                <a:cs typeface="Times New Roman" pitchFamily="18" charset="0"/>
              </a:endParaRPr>
            </a:p>
          </p:txBody>
        </p:sp>
        <p:sp>
          <p:nvSpPr>
            <p:cNvPr id="20" name="Oval 19"/>
            <p:cNvSpPr/>
            <p:nvPr/>
          </p:nvSpPr>
          <p:spPr>
            <a:xfrm>
              <a:off x="4500562" y="4929198"/>
              <a:ext cx="1000132" cy="1143008"/>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a:latin typeface="Times New Roman" pitchFamily="18" charset="0"/>
                <a:cs typeface="Times New Roman" pitchFamily="18" charset="0"/>
              </a:endParaRPr>
            </a:p>
          </p:txBody>
        </p:sp>
      </p:grpSp>
      <p:sp>
        <p:nvSpPr>
          <p:cNvPr id="23" name="TextBox 22"/>
          <p:cNvSpPr txBox="1"/>
          <p:nvPr/>
        </p:nvSpPr>
        <p:spPr>
          <a:xfrm>
            <a:off x="4500562" y="2071678"/>
            <a:ext cx="714380" cy="461665"/>
          </a:xfrm>
          <a:prstGeom prst="rect">
            <a:avLst/>
          </a:prstGeom>
          <a:noFill/>
        </p:spPr>
        <p:txBody>
          <a:bodyPr wrap="square" rtlCol="0">
            <a:spAutoFit/>
          </a:bodyPr>
          <a:lstStyle/>
          <a:p>
            <a:r>
              <a:rPr lang="sr-Cyrl-RS" sz="2400" dirty="0" smtClean="0">
                <a:latin typeface="Times New Roman" pitchFamily="18" charset="0"/>
                <a:cs typeface="Times New Roman" pitchFamily="18" charset="0"/>
              </a:rPr>
              <a:t>21</a:t>
            </a:r>
            <a:endParaRPr lang="en-US" sz="2400" dirty="0">
              <a:latin typeface="Times New Roman" pitchFamily="18" charset="0"/>
              <a:cs typeface="Times New Roman" pitchFamily="18" charset="0"/>
            </a:endParaRPr>
          </a:p>
        </p:txBody>
      </p:sp>
      <p:sp>
        <p:nvSpPr>
          <p:cNvPr id="33" name="TextBox 32"/>
          <p:cNvSpPr txBox="1"/>
          <p:nvPr/>
        </p:nvSpPr>
        <p:spPr>
          <a:xfrm>
            <a:off x="5643570" y="2928934"/>
            <a:ext cx="714380" cy="461665"/>
          </a:xfrm>
          <a:prstGeom prst="rect">
            <a:avLst/>
          </a:prstGeom>
          <a:noFill/>
        </p:spPr>
        <p:txBody>
          <a:bodyPr wrap="square" rtlCol="0">
            <a:spAutoFit/>
          </a:bodyPr>
          <a:lstStyle/>
          <a:p>
            <a:r>
              <a:rPr lang="sr-Cyrl-RS" sz="2400" dirty="0" smtClean="0">
                <a:latin typeface="Times New Roman" pitchFamily="18" charset="0"/>
                <a:cs typeface="Times New Roman" pitchFamily="18" charset="0"/>
              </a:rPr>
              <a:t>230</a:t>
            </a:r>
            <a:endParaRPr lang="en-US" sz="2400" dirty="0">
              <a:latin typeface="Times New Roman" pitchFamily="18" charset="0"/>
              <a:cs typeface="Times New Roman" pitchFamily="18" charset="0"/>
            </a:endParaRPr>
          </a:p>
        </p:txBody>
      </p:sp>
      <p:sp>
        <p:nvSpPr>
          <p:cNvPr id="34" name="TextBox 33"/>
          <p:cNvSpPr txBox="1"/>
          <p:nvPr/>
        </p:nvSpPr>
        <p:spPr>
          <a:xfrm>
            <a:off x="5715008" y="4643446"/>
            <a:ext cx="714380" cy="461665"/>
          </a:xfrm>
          <a:prstGeom prst="rect">
            <a:avLst/>
          </a:prstGeom>
          <a:noFill/>
        </p:spPr>
        <p:txBody>
          <a:bodyPr wrap="square" rtlCol="0">
            <a:spAutoFit/>
          </a:bodyPr>
          <a:lstStyle/>
          <a:p>
            <a:r>
              <a:rPr lang="sr-Cyrl-RS" sz="2400" dirty="0" smtClean="0">
                <a:latin typeface="Times New Roman" pitchFamily="18" charset="0"/>
                <a:cs typeface="Times New Roman" pitchFamily="18" charset="0"/>
              </a:rPr>
              <a:t>503</a:t>
            </a:r>
            <a:endParaRPr lang="en-US" sz="2400" dirty="0">
              <a:latin typeface="Times New Roman" pitchFamily="18" charset="0"/>
              <a:cs typeface="Times New Roman" pitchFamily="18" charset="0"/>
            </a:endParaRPr>
          </a:p>
        </p:txBody>
      </p:sp>
      <p:sp>
        <p:nvSpPr>
          <p:cNvPr id="35" name="TextBox 34"/>
          <p:cNvSpPr txBox="1"/>
          <p:nvPr/>
        </p:nvSpPr>
        <p:spPr>
          <a:xfrm>
            <a:off x="4357686" y="5429264"/>
            <a:ext cx="714380" cy="461665"/>
          </a:xfrm>
          <a:prstGeom prst="rect">
            <a:avLst/>
          </a:prstGeom>
          <a:noFill/>
        </p:spPr>
        <p:txBody>
          <a:bodyPr wrap="square" rtlCol="0">
            <a:spAutoFit/>
          </a:bodyPr>
          <a:lstStyle/>
          <a:p>
            <a:r>
              <a:rPr lang="sr-Cyrl-RS" sz="2400" dirty="0" smtClean="0">
                <a:latin typeface="Times New Roman" pitchFamily="18" charset="0"/>
                <a:cs typeface="Times New Roman" pitchFamily="18" charset="0"/>
              </a:rPr>
              <a:t>230</a:t>
            </a:r>
            <a:endParaRPr lang="en-US" sz="2400" dirty="0">
              <a:latin typeface="Times New Roman" pitchFamily="18" charset="0"/>
              <a:cs typeface="Times New Roman" pitchFamily="18" charset="0"/>
            </a:endParaRPr>
          </a:p>
        </p:txBody>
      </p:sp>
      <p:sp>
        <p:nvSpPr>
          <p:cNvPr id="36" name="TextBox 35"/>
          <p:cNvSpPr txBox="1"/>
          <p:nvPr/>
        </p:nvSpPr>
        <p:spPr>
          <a:xfrm>
            <a:off x="3000364" y="4572008"/>
            <a:ext cx="714380" cy="461665"/>
          </a:xfrm>
          <a:prstGeom prst="rect">
            <a:avLst/>
          </a:prstGeom>
          <a:noFill/>
        </p:spPr>
        <p:txBody>
          <a:bodyPr wrap="square" rtlCol="0">
            <a:spAutoFit/>
          </a:bodyPr>
          <a:lstStyle/>
          <a:p>
            <a:r>
              <a:rPr lang="sr-Cyrl-RS" sz="2400" dirty="0" smtClean="0">
                <a:latin typeface="Times New Roman" pitchFamily="18" charset="0"/>
                <a:cs typeface="Times New Roman" pitchFamily="18" charset="0"/>
              </a:rPr>
              <a:t>37</a:t>
            </a:r>
            <a:endParaRPr lang="en-US" sz="2400" dirty="0">
              <a:latin typeface="Times New Roman" pitchFamily="18" charset="0"/>
              <a:cs typeface="Times New Roman" pitchFamily="18" charset="0"/>
            </a:endParaRPr>
          </a:p>
        </p:txBody>
      </p:sp>
      <p:sp>
        <p:nvSpPr>
          <p:cNvPr id="38" name="TextBox 37"/>
          <p:cNvSpPr txBox="1"/>
          <p:nvPr/>
        </p:nvSpPr>
        <p:spPr>
          <a:xfrm>
            <a:off x="3071802" y="2786058"/>
            <a:ext cx="642942" cy="461665"/>
          </a:xfrm>
          <a:prstGeom prst="rect">
            <a:avLst/>
          </a:prstGeom>
          <a:noFill/>
        </p:spPr>
        <p:txBody>
          <a:bodyPr wrap="square" rtlCol="0">
            <a:spAutoFit/>
          </a:bodyPr>
          <a:lstStyle/>
          <a:p>
            <a:r>
              <a:rPr lang="sr-Cyrl-RS" sz="2400" dirty="0" smtClean="0">
                <a:latin typeface="Times New Roman" pitchFamily="18" charset="0"/>
                <a:cs typeface="Times New Roman" pitchFamily="18" charset="0"/>
              </a:rPr>
              <a:t>103</a:t>
            </a:r>
            <a:endParaRPr lang="en-US" sz="2400" dirty="0">
              <a:latin typeface="Times New Roman" pitchFamily="18" charset="0"/>
              <a:cs typeface="Times New Roman" pitchFamily="18" charset="0"/>
            </a:endParaRPr>
          </a:p>
        </p:txBody>
      </p:sp>
      <p:pic>
        <p:nvPicPr>
          <p:cNvPr id="21" name="Picture 2" descr="C:\Users\Korisnik\Searches\lightbulb-doodle-vector-27470992.jpg"/>
          <p:cNvPicPr>
            <a:picLocks noChangeAspect="1" noChangeArrowheads="1"/>
          </p:cNvPicPr>
          <p:nvPr/>
        </p:nvPicPr>
        <p:blipFill>
          <a:blip r:embed="rId2" cstate="print"/>
          <a:srcRect b="7407"/>
          <a:stretch>
            <a:fillRect/>
          </a:stretch>
        </p:blipFill>
        <p:spPr bwMode="auto">
          <a:xfrm>
            <a:off x="6572264" y="4286264"/>
            <a:ext cx="2571736" cy="2571736"/>
          </a:xfrm>
          <a:prstGeom prst="rect">
            <a:avLst/>
          </a:prstGeom>
          <a:noFill/>
        </p:spPr>
      </p:pic>
    </p:spTree>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728" y="285728"/>
            <a:ext cx="7498080" cy="1143000"/>
          </a:xfrm>
        </p:spPr>
        <p:txBody>
          <a:bodyPr>
            <a:normAutofit/>
          </a:bodyPr>
          <a:lstStyle/>
          <a:p>
            <a:r>
              <a:rPr lang="sr-Cyrl-RS" sz="2400" dirty="0" smtClean="0">
                <a:effectLst/>
                <a:latin typeface="Times New Roman" pitchFamily="18" charset="0"/>
                <a:cs typeface="Times New Roman" pitchFamily="18" charset="0"/>
              </a:rPr>
              <a:t>Стефан је појео једно парче пице. </a:t>
            </a:r>
            <a:br>
              <a:rPr lang="sr-Cyrl-RS" sz="2400" dirty="0" smtClean="0">
                <a:effectLst/>
                <a:latin typeface="Times New Roman" pitchFamily="18" charset="0"/>
                <a:cs typeface="Times New Roman" pitchFamily="18" charset="0"/>
              </a:rPr>
            </a:br>
            <a:r>
              <a:rPr lang="sr-Cyrl-RS" sz="2400" dirty="0" smtClean="0">
                <a:effectLst/>
                <a:latin typeface="Times New Roman" pitchFamily="18" charset="0"/>
                <a:cs typeface="Times New Roman" pitchFamily="18" charset="0"/>
              </a:rPr>
              <a:t>Колико је било маслина на њему?</a:t>
            </a:r>
            <a:endParaRPr lang="en-US" sz="2400" dirty="0">
              <a:effectLst/>
              <a:latin typeface="Times New Roman" pitchFamily="18" charset="0"/>
              <a:cs typeface="Times New Roman" pitchFamily="18" charset="0"/>
            </a:endParaRPr>
          </a:p>
        </p:txBody>
      </p:sp>
      <p:pic>
        <p:nvPicPr>
          <p:cNvPr id="1026" name="Picture 2" descr="C:\Users\Korisnik\Tracing\pica.jpg"/>
          <p:cNvPicPr>
            <a:picLocks noGrp="1" noChangeAspect="1" noChangeArrowheads="1"/>
          </p:cNvPicPr>
          <p:nvPr>
            <p:ph idx="1"/>
          </p:nvPr>
        </p:nvPicPr>
        <p:blipFill>
          <a:blip r:embed="rId2"/>
          <a:srcRect r="-591" b="5000"/>
          <a:stretch>
            <a:fillRect/>
          </a:stretch>
        </p:blipFill>
        <p:spPr bwMode="auto">
          <a:xfrm>
            <a:off x="2500298" y="1643050"/>
            <a:ext cx="4143404" cy="4214841"/>
          </a:xfrm>
          <a:prstGeom prst="rect">
            <a:avLst/>
          </a:prstGeom>
          <a:noFill/>
        </p:spPr>
      </p:pic>
      <p:sp>
        <p:nvSpPr>
          <p:cNvPr id="5" name="TextBox 4"/>
          <p:cNvSpPr txBox="1"/>
          <p:nvPr/>
        </p:nvSpPr>
        <p:spPr>
          <a:xfrm>
            <a:off x="2357422" y="3571876"/>
            <a:ext cx="428628" cy="769441"/>
          </a:xfrm>
          <a:prstGeom prst="rect">
            <a:avLst/>
          </a:prstGeom>
          <a:noFill/>
        </p:spPr>
        <p:txBody>
          <a:bodyPr wrap="square" rtlCol="0">
            <a:spAutoFit/>
          </a:bodyPr>
          <a:lstStyle/>
          <a:p>
            <a:r>
              <a:rPr lang="sr-Cyrl-RS" sz="4400" dirty="0" smtClean="0"/>
              <a:t>3</a:t>
            </a:r>
            <a:endParaRPr lang="en-US" sz="4400" dirty="0"/>
          </a:p>
        </p:txBody>
      </p:sp>
      <p:sp>
        <p:nvSpPr>
          <p:cNvPr id="6" name="TextBox 5"/>
          <p:cNvSpPr txBox="1"/>
          <p:nvPr/>
        </p:nvSpPr>
        <p:spPr>
          <a:xfrm>
            <a:off x="2428860" y="2500306"/>
            <a:ext cx="571504" cy="769441"/>
          </a:xfrm>
          <a:prstGeom prst="rect">
            <a:avLst/>
          </a:prstGeom>
          <a:noFill/>
        </p:spPr>
        <p:txBody>
          <a:bodyPr wrap="square" rtlCol="0">
            <a:spAutoFit/>
          </a:bodyPr>
          <a:lstStyle/>
          <a:p>
            <a:r>
              <a:rPr lang="sr-Cyrl-RS" sz="4400" dirty="0" smtClean="0"/>
              <a:t>6</a:t>
            </a:r>
            <a:endParaRPr lang="en-US" sz="4400" dirty="0"/>
          </a:p>
        </p:txBody>
      </p:sp>
      <p:sp>
        <p:nvSpPr>
          <p:cNvPr id="7" name="TextBox 6"/>
          <p:cNvSpPr txBox="1"/>
          <p:nvPr/>
        </p:nvSpPr>
        <p:spPr>
          <a:xfrm>
            <a:off x="3500430" y="1643051"/>
            <a:ext cx="642942" cy="769441"/>
          </a:xfrm>
          <a:prstGeom prst="rect">
            <a:avLst/>
          </a:prstGeom>
          <a:noFill/>
        </p:spPr>
        <p:txBody>
          <a:bodyPr wrap="square" rtlCol="0">
            <a:spAutoFit/>
          </a:bodyPr>
          <a:lstStyle/>
          <a:p>
            <a:r>
              <a:rPr lang="sr-Cyrl-RS" sz="4400" dirty="0"/>
              <a:t>9</a:t>
            </a:r>
            <a:endParaRPr lang="en-US" sz="4400" dirty="0"/>
          </a:p>
        </p:txBody>
      </p:sp>
      <p:sp>
        <p:nvSpPr>
          <p:cNvPr id="8" name="TextBox 7"/>
          <p:cNvSpPr txBox="1"/>
          <p:nvPr/>
        </p:nvSpPr>
        <p:spPr>
          <a:xfrm>
            <a:off x="5000628" y="1785926"/>
            <a:ext cx="1000132" cy="769441"/>
          </a:xfrm>
          <a:prstGeom prst="rect">
            <a:avLst/>
          </a:prstGeom>
          <a:noFill/>
        </p:spPr>
        <p:txBody>
          <a:bodyPr wrap="square" rtlCol="0">
            <a:spAutoFit/>
          </a:bodyPr>
          <a:lstStyle/>
          <a:p>
            <a:r>
              <a:rPr lang="sr-Cyrl-RS" sz="4400" dirty="0" smtClean="0"/>
              <a:t>12</a:t>
            </a:r>
            <a:endParaRPr lang="en-US" sz="4400" dirty="0"/>
          </a:p>
        </p:txBody>
      </p:sp>
      <p:sp>
        <p:nvSpPr>
          <p:cNvPr id="9" name="TextBox 8"/>
          <p:cNvSpPr txBox="1"/>
          <p:nvPr/>
        </p:nvSpPr>
        <p:spPr>
          <a:xfrm>
            <a:off x="6143636" y="2428868"/>
            <a:ext cx="857256" cy="769441"/>
          </a:xfrm>
          <a:prstGeom prst="rect">
            <a:avLst/>
          </a:prstGeom>
          <a:noFill/>
        </p:spPr>
        <p:txBody>
          <a:bodyPr wrap="square" rtlCol="0">
            <a:spAutoFit/>
          </a:bodyPr>
          <a:lstStyle/>
          <a:p>
            <a:r>
              <a:rPr lang="sr-Cyrl-RS" sz="4400" dirty="0" smtClean="0"/>
              <a:t>15</a:t>
            </a:r>
            <a:endParaRPr lang="en-US" sz="4400" dirty="0"/>
          </a:p>
        </p:txBody>
      </p:sp>
      <p:sp>
        <p:nvSpPr>
          <p:cNvPr id="11" name="TextBox 10"/>
          <p:cNvSpPr txBox="1"/>
          <p:nvPr/>
        </p:nvSpPr>
        <p:spPr>
          <a:xfrm>
            <a:off x="6357950" y="3571876"/>
            <a:ext cx="785818" cy="769441"/>
          </a:xfrm>
          <a:prstGeom prst="rect">
            <a:avLst/>
          </a:prstGeom>
          <a:noFill/>
        </p:spPr>
        <p:txBody>
          <a:bodyPr wrap="square" rtlCol="0">
            <a:spAutoFit/>
          </a:bodyPr>
          <a:lstStyle/>
          <a:p>
            <a:r>
              <a:rPr lang="sr-Cyrl-RS" sz="4400" dirty="0" smtClean="0"/>
              <a:t>18</a:t>
            </a:r>
            <a:endParaRPr lang="en-US" sz="4400" dirty="0"/>
          </a:p>
        </p:txBody>
      </p:sp>
      <p:sp>
        <p:nvSpPr>
          <p:cNvPr id="12" name="TextBox 11"/>
          <p:cNvSpPr txBox="1"/>
          <p:nvPr/>
        </p:nvSpPr>
        <p:spPr>
          <a:xfrm>
            <a:off x="5072066" y="4643447"/>
            <a:ext cx="785818" cy="769441"/>
          </a:xfrm>
          <a:prstGeom prst="rect">
            <a:avLst/>
          </a:prstGeom>
          <a:noFill/>
        </p:spPr>
        <p:txBody>
          <a:bodyPr wrap="square" rtlCol="0">
            <a:spAutoFit/>
          </a:bodyPr>
          <a:lstStyle/>
          <a:p>
            <a:r>
              <a:rPr lang="sr-Cyrl-RS" sz="4400" dirty="0" smtClean="0"/>
              <a:t>21</a:t>
            </a:r>
            <a:endParaRPr lang="en-US" sz="4400" dirty="0"/>
          </a:p>
        </p:txBody>
      </p:sp>
      <p:sp>
        <p:nvSpPr>
          <p:cNvPr id="13" name="TextBox 12"/>
          <p:cNvSpPr txBox="1"/>
          <p:nvPr/>
        </p:nvSpPr>
        <p:spPr>
          <a:xfrm>
            <a:off x="3214678" y="4714884"/>
            <a:ext cx="571504" cy="830997"/>
          </a:xfrm>
          <a:prstGeom prst="rect">
            <a:avLst/>
          </a:prstGeom>
          <a:noFill/>
        </p:spPr>
        <p:txBody>
          <a:bodyPr wrap="square" rtlCol="0">
            <a:spAutoFit/>
          </a:bodyPr>
          <a:lstStyle/>
          <a:p>
            <a:r>
              <a:rPr lang="sr-Cyrl-RS" sz="4800" dirty="0"/>
              <a:t>?</a:t>
            </a:r>
            <a:endParaRPr lang="en-US" sz="4800" dirty="0"/>
          </a:p>
        </p:txBody>
      </p:sp>
    </p:spTree>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428728" y="357166"/>
            <a:ext cx="7498080" cy="1143000"/>
          </a:xfrm>
        </p:spPr>
        <p:txBody>
          <a:bodyPr>
            <a:noAutofit/>
          </a:bodyPr>
          <a:lstStyle/>
          <a:p>
            <a:r>
              <a:rPr lang="sr-Cyrl-RS" sz="2400" dirty="0" smtClean="0">
                <a:effectLst/>
                <a:latin typeface="Times New Roman" pitchFamily="18" charset="0"/>
                <a:cs typeface="Times New Roman" pitchFamily="18" charset="0"/>
              </a:rPr>
              <a:t>Страхиња је написао слов</a:t>
            </a:r>
            <a:r>
              <a:rPr lang="sr-Latn-RS" sz="2400" dirty="0" smtClean="0">
                <a:effectLst/>
                <a:latin typeface="Times New Roman" pitchFamily="18" charset="0"/>
                <a:cs typeface="Times New Roman" pitchFamily="18" charset="0"/>
              </a:rPr>
              <a:t>a</a:t>
            </a:r>
            <a:r>
              <a:rPr lang="sr-Cyrl-RS" sz="2400" dirty="0" smtClean="0">
                <a:effectLst/>
                <a:latin typeface="Times New Roman" pitchFamily="18" charset="0"/>
                <a:cs typeface="Times New Roman" pitchFamily="18" charset="0"/>
              </a:rPr>
              <a:t> на табли.</a:t>
            </a:r>
            <a:br>
              <a:rPr lang="sr-Cyrl-RS" sz="2400" dirty="0" smtClean="0">
                <a:effectLst/>
                <a:latin typeface="Times New Roman" pitchFamily="18" charset="0"/>
                <a:cs typeface="Times New Roman" pitchFamily="18" charset="0"/>
              </a:rPr>
            </a:br>
            <a:r>
              <a:rPr lang="sr-Cyrl-RS" sz="2400" dirty="0" smtClean="0">
                <a:effectLst/>
                <a:latin typeface="Times New Roman" pitchFamily="18" charset="0"/>
                <a:cs typeface="Times New Roman" pitchFamily="18" charset="0"/>
              </a:rPr>
              <a:t>Откриј правило придруживања и упиши оно што недостаје:</a:t>
            </a:r>
            <a:endParaRPr lang="en-US" sz="2400" dirty="0">
              <a:effectLst/>
              <a:latin typeface="Times New Roman" pitchFamily="18" charset="0"/>
              <a:cs typeface="Times New Roman" pitchFamily="18" charset="0"/>
            </a:endParaRPr>
          </a:p>
        </p:txBody>
      </p:sp>
      <p:sp>
        <p:nvSpPr>
          <p:cNvPr id="8" name="Content Placeholder 7"/>
          <p:cNvSpPr>
            <a:spLocks noGrp="1"/>
          </p:cNvSpPr>
          <p:nvPr>
            <p:ph idx="1"/>
          </p:nvPr>
        </p:nvSpPr>
        <p:spPr/>
        <p:txBody>
          <a:bodyPr>
            <a:normAutofit/>
          </a:bodyPr>
          <a:lstStyle/>
          <a:p>
            <a:pPr>
              <a:buNone/>
            </a:pPr>
            <a:endParaRPr lang="sr-Cyrl-RS" dirty="0" smtClean="0"/>
          </a:p>
          <a:p>
            <a:pPr>
              <a:buNone/>
            </a:pPr>
            <a:r>
              <a:rPr lang="sr-Cyrl-RS" dirty="0" smtClean="0"/>
              <a:t>                  </a:t>
            </a:r>
            <a:endParaRPr lang="sr-Cyrl-RS" sz="4000" dirty="0" smtClean="0">
              <a:latin typeface="Times New Roman" pitchFamily="18" charset="0"/>
              <a:cs typeface="Times New Roman" pitchFamily="18" charset="0"/>
            </a:endParaRPr>
          </a:p>
        </p:txBody>
      </p:sp>
      <p:cxnSp>
        <p:nvCxnSpPr>
          <p:cNvPr id="14" name="Straight Connector 13"/>
          <p:cNvCxnSpPr/>
          <p:nvPr/>
        </p:nvCxnSpPr>
        <p:spPr>
          <a:xfrm rot="5400000">
            <a:off x="5607851" y="2607463"/>
            <a:ext cx="1928826" cy="1588"/>
          </a:xfrm>
          <a:prstGeom prst="line">
            <a:avLst/>
          </a:prstGeom>
        </p:spPr>
        <p:style>
          <a:lnRef idx="2">
            <a:schemeClr val="accent3"/>
          </a:lnRef>
          <a:fillRef idx="0">
            <a:schemeClr val="accent3"/>
          </a:fillRef>
          <a:effectRef idx="1">
            <a:schemeClr val="accent3"/>
          </a:effectRef>
          <a:fontRef idx="minor">
            <a:schemeClr val="tx1"/>
          </a:fontRef>
        </p:style>
      </p:cxnSp>
      <p:grpSp>
        <p:nvGrpSpPr>
          <p:cNvPr id="23" name="Group 22"/>
          <p:cNvGrpSpPr/>
          <p:nvPr/>
        </p:nvGrpSpPr>
        <p:grpSpPr>
          <a:xfrm>
            <a:off x="2000232" y="1715282"/>
            <a:ext cx="4572826" cy="4286280"/>
            <a:chOff x="2000232" y="1715282"/>
            <a:chExt cx="4572826" cy="4286280"/>
          </a:xfrm>
        </p:grpSpPr>
        <p:cxnSp>
          <p:nvCxnSpPr>
            <p:cNvPr id="12" name="Straight Connector 11"/>
            <p:cNvCxnSpPr/>
            <p:nvPr/>
          </p:nvCxnSpPr>
          <p:spPr>
            <a:xfrm rot="5400000">
              <a:off x="4179091" y="2607463"/>
              <a:ext cx="1785950" cy="1588"/>
            </a:xfrm>
            <a:prstGeom prst="line">
              <a:avLst/>
            </a:prstGeom>
          </p:spPr>
          <p:style>
            <a:lnRef idx="2">
              <a:schemeClr val="accent3"/>
            </a:lnRef>
            <a:fillRef idx="0">
              <a:schemeClr val="accent3"/>
            </a:fillRef>
            <a:effectRef idx="1">
              <a:schemeClr val="accent3"/>
            </a:effectRef>
            <a:fontRef idx="minor">
              <a:schemeClr val="tx1"/>
            </a:fontRef>
          </p:style>
        </p:cxnSp>
        <p:cxnSp>
          <p:nvCxnSpPr>
            <p:cNvPr id="16" name="Straight Connector 15"/>
            <p:cNvCxnSpPr/>
            <p:nvPr/>
          </p:nvCxnSpPr>
          <p:spPr>
            <a:xfrm rot="5400000">
              <a:off x="1928794" y="2714620"/>
              <a:ext cx="1714512" cy="1588"/>
            </a:xfrm>
            <a:prstGeom prst="line">
              <a:avLst/>
            </a:prstGeom>
          </p:spPr>
          <p:style>
            <a:lnRef idx="2">
              <a:schemeClr val="accent3"/>
            </a:lnRef>
            <a:fillRef idx="0">
              <a:schemeClr val="accent3"/>
            </a:fillRef>
            <a:effectRef idx="1">
              <a:schemeClr val="accent3"/>
            </a:effectRef>
            <a:fontRef idx="minor">
              <a:schemeClr val="tx1"/>
            </a:fontRef>
          </p:style>
        </p:cxnSp>
        <p:cxnSp>
          <p:nvCxnSpPr>
            <p:cNvPr id="20" name="Straight Connector 19"/>
            <p:cNvCxnSpPr/>
            <p:nvPr/>
          </p:nvCxnSpPr>
          <p:spPr>
            <a:xfrm rot="5400000">
              <a:off x="3536149" y="2678901"/>
              <a:ext cx="1785950" cy="1588"/>
            </a:xfrm>
            <a:prstGeom prst="line">
              <a:avLst/>
            </a:prstGeom>
          </p:spPr>
          <p:style>
            <a:lnRef idx="2">
              <a:schemeClr val="accent3"/>
            </a:lnRef>
            <a:fillRef idx="0">
              <a:schemeClr val="accent3"/>
            </a:fillRef>
            <a:effectRef idx="1">
              <a:schemeClr val="accent3"/>
            </a:effectRef>
            <a:fontRef idx="minor">
              <a:schemeClr val="tx1"/>
            </a:fontRef>
          </p:style>
        </p:cxnSp>
        <p:cxnSp>
          <p:nvCxnSpPr>
            <p:cNvPr id="22" name="Straight Connector 21"/>
            <p:cNvCxnSpPr/>
            <p:nvPr/>
          </p:nvCxnSpPr>
          <p:spPr>
            <a:xfrm rot="5400000">
              <a:off x="1678761" y="4893479"/>
              <a:ext cx="2214578" cy="1588"/>
            </a:xfrm>
            <a:prstGeom prst="line">
              <a:avLst/>
            </a:prstGeom>
          </p:spPr>
          <p:style>
            <a:lnRef idx="2">
              <a:schemeClr val="accent3"/>
            </a:lnRef>
            <a:fillRef idx="0">
              <a:schemeClr val="accent3"/>
            </a:fillRef>
            <a:effectRef idx="1">
              <a:schemeClr val="accent3"/>
            </a:effectRef>
            <a:fontRef idx="minor">
              <a:schemeClr val="tx1"/>
            </a:fontRef>
          </p:style>
        </p:cxnSp>
        <p:cxnSp>
          <p:nvCxnSpPr>
            <p:cNvPr id="26" name="Straight Connector 25"/>
            <p:cNvCxnSpPr/>
            <p:nvPr/>
          </p:nvCxnSpPr>
          <p:spPr>
            <a:xfrm rot="5400000">
              <a:off x="3393273" y="4893479"/>
              <a:ext cx="2071702" cy="1588"/>
            </a:xfrm>
            <a:prstGeom prst="line">
              <a:avLst/>
            </a:prstGeom>
          </p:spPr>
          <p:style>
            <a:lnRef idx="2">
              <a:schemeClr val="accent3"/>
            </a:lnRef>
            <a:fillRef idx="0">
              <a:schemeClr val="accent3"/>
            </a:fillRef>
            <a:effectRef idx="1">
              <a:schemeClr val="accent3"/>
            </a:effectRef>
            <a:fontRef idx="minor">
              <a:schemeClr val="tx1"/>
            </a:fontRef>
          </p:style>
        </p:cxnSp>
        <p:cxnSp>
          <p:nvCxnSpPr>
            <p:cNvPr id="28" name="Straight Connector 27"/>
            <p:cNvCxnSpPr/>
            <p:nvPr/>
          </p:nvCxnSpPr>
          <p:spPr>
            <a:xfrm rot="5400000">
              <a:off x="4000496" y="4929198"/>
              <a:ext cx="2143140" cy="1588"/>
            </a:xfrm>
            <a:prstGeom prst="line">
              <a:avLst/>
            </a:prstGeom>
          </p:spPr>
          <p:style>
            <a:lnRef idx="2">
              <a:schemeClr val="accent3"/>
            </a:lnRef>
            <a:fillRef idx="0">
              <a:schemeClr val="accent3"/>
            </a:fillRef>
            <a:effectRef idx="1">
              <a:schemeClr val="accent3"/>
            </a:effectRef>
            <a:fontRef idx="minor">
              <a:schemeClr val="tx1"/>
            </a:fontRef>
          </p:style>
        </p:cxnSp>
        <p:cxnSp>
          <p:nvCxnSpPr>
            <p:cNvPr id="30" name="Straight Connector 29"/>
            <p:cNvCxnSpPr/>
            <p:nvPr/>
          </p:nvCxnSpPr>
          <p:spPr>
            <a:xfrm rot="5400000">
              <a:off x="5500694" y="4857760"/>
              <a:ext cx="2143140" cy="1588"/>
            </a:xfrm>
            <a:prstGeom prst="line">
              <a:avLst/>
            </a:prstGeom>
          </p:spPr>
          <p:style>
            <a:lnRef idx="2">
              <a:schemeClr val="accent3"/>
            </a:lnRef>
            <a:fillRef idx="0">
              <a:schemeClr val="accent3"/>
            </a:fillRef>
            <a:effectRef idx="1">
              <a:schemeClr val="accent3"/>
            </a:effectRef>
            <a:fontRef idx="minor">
              <a:schemeClr val="tx1"/>
            </a:fontRef>
          </p:style>
        </p:cxnSp>
        <p:sp>
          <p:nvSpPr>
            <p:cNvPr id="21" name="TextBox 20"/>
            <p:cNvSpPr txBox="1"/>
            <p:nvPr/>
          </p:nvSpPr>
          <p:spPr>
            <a:xfrm>
              <a:off x="2071670" y="2571744"/>
              <a:ext cx="642942" cy="369332"/>
            </a:xfrm>
            <a:prstGeom prst="rect">
              <a:avLst/>
            </a:prstGeom>
            <a:noFill/>
          </p:spPr>
          <p:txBody>
            <a:bodyPr wrap="square" rtlCol="0">
              <a:spAutoFit/>
            </a:bodyPr>
            <a:lstStyle/>
            <a:p>
              <a:r>
                <a:rPr lang="sr-Cyrl-RS" dirty="0" smtClean="0"/>
                <a:t>ако</a:t>
              </a:r>
              <a:endParaRPr lang="en-US" dirty="0"/>
            </a:p>
          </p:txBody>
        </p:sp>
        <p:sp>
          <p:nvSpPr>
            <p:cNvPr id="24" name="TextBox 23"/>
            <p:cNvSpPr txBox="1"/>
            <p:nvPr/>
          </p:nvSpPr>
          <p:spPr>
            <a:xfrm>
              <a:off x="4429124" y="2571744"/>
              <a:ext cx="714380" cy="369332"/>
            </a:xfrm>
            <a:prstGeom prst="rect">
              <a:avLst/>
            </a:prstGeom>
            <a:noFill/>
          </p:spPr>
          <p:txBody>
            <a:bodyPr wrap="square" rtlCol="0">
              <a:spAutoFit/>
            </a:bodyPr>
            <a:lstStyle/>
            <a:p>
              <a:r>
                <a:rPr lang="sr-Cyrl-RS" dirty="0" smtClean="0"/>
                <a:t>јесте</a:t>
              </a:r>
              <a:endParaRPr lang="en-US" dirty="0"/>
            </a:p>
          </p:txBody>
        </p:sp>
        <p:sp>
          <p:nvSpPr>
            <p:cNvPr id="25" name="TextBox 24"/>
            <p:cNvSpPr txBox="1"/>
            <p:nvPr/>
          </p:nvSpPr>
          <p:spPr>
            <a:xfrm>
              <a:off x="2000232" y="4786322"/>
              <a:ext cx="714380" cy="369332"/>
            </a:xfrm>
            <a:prstGeom prst="rect">
              <a:avLst/>
            </a:prstGeom>
            <a:noFill/>
          </p:spPr>
          <p:txBody>
            <a:bodyPr wrap="square" rtlCol="0">
              <a:spAutoFit/>
            </a:bodyPr>
            <a:lstStyle/>
            <a:p>
              <a:r>
                <a:rPr lang="sr-Cyrl-RS" dirty="0" smtClean="0"/>
                <a:t>онда</a:t>
              </a:r>
              <a:endParaRPr lang="en-US" dirty="0"/>
            </a:p>
          </p:txBody>
        </p:sp>
        <p:sp>
          <p:nvSpPr>
            <p:cNvPr id="27" name="TextBox 26"/>
            <p:cNvSpPr txBox="1"/>
            <p:nvPr/>
          </p:nvSpPr>
          <p:spPr>
            <a:xfrm>
              <a:off x="4429124" y="4786322"/>
              <a:ext cx="714380" cy="369332"/>
            </a:xfrm>
            <a:prstGeom prst="rect">
              <a:avLst/>
            </a:prstGeom>
            <a:noFill/>
          </p:spPr>
          <p:txBody>
            <a:bodyPr wrap="square" rtlCol="0">
              <a:spAutoFit/>
            </a:bodyPr>
            <a:lstStyle/>
            <a:p>
              <a:r>
                <a:rPr lang="sr-Cyrl-RS" dirty="0" smtClean="0"/>
                <a:t>јесте</a:t>
              </a:r>
              <a:endParaRPr lang="en-US" dirty="0"/>
            </a:p>
          </p:txBody>
        </p:sp>
        <p:sp>
          <p:nvSpPr>
            <p:cNvPr id="17" name="TextBox 16"/>
            <p:cNvSpPr txBox="1"/>
            <p:nvPr/>
          </p:nvSpPr>
          <p:spPr>
            <a:xfrm>
              <a:off x="2857488" y="1928802"/>
              <a:ext cx="1500198" cy="1569660"/>
            </a:xfrm>
            <a:prstGeom prst="rect">
              <a:avLst/>
            </a:prstGeom>
            <a:noFill/>
          </p:spPr>
          <p:txBody>
            <a:bodyPr wrap="square" rtlCol="0">
              <a:spAutoFit/>
            </a:bodyPr>
            <a:lstStyle/>
            <a:p>
              <a:pPr algn="ctr"/>
              <a:r>
                <a:rPr lang="sr-Cyrl-RS" sz="3200" dirty="0" smtClean="0"/>
                <a:t>А  Б  Ц </a:t>
              </a:r>
              <a:endParaRPr lang="sr-Latn-RS" sz="3200" dirty="0" smtClean="0"/>
            </a:p>
            <a:p>
              <a:pPr algn="ctr"/>
              <a:r>
                <a:rPr lang="sr-Cyrl-RS" sz="3200" dirty="0" smtClean="0"/>
                <a:t>Д   Е  Ф</a:t>
              </a:r>
              <a:endParaRPr lang="sr-Latn-RS" sz="3200" dirty="0" smtClean="0"/>
            </a:p>
            <a:p>
              <a:pPr algn="ctr"/>
              <a:r>
                <a:rPr lang="sr-Cyrl-RS" sz="3200" dirty="0" smtClean="0"/>
                <a:t>Г    Х  И</a:t>
              </a:r>
              <a:endParaRPr lang="en-US" sz="3200" dirty="0"/>
            </a:p>
          </p:txBody>
        </p:sp>
        <p:sp>
          <p:nvSpPr>
            <p:cNvPr id="18" name="TextBox 17"/>
            <p:cNvSpPr txBox="1"/>
            <p:nvPr/>
          </p:nvSpPr>
          <p:spPr>
            <a:xfrm>
              <a:off x="5072066" y="1928802"/>
              <a:ext cx="1428760" cy="1569660"/>
            </a:xfrm>
            <a:prstGeom prst="rect">
              <a:avLst/>
            </a:prstGeom>
            <a:noFill/>
          </p:spPr>
          <p:txBody>
            <a:bodyPr wrap="square" rtlCol="0">
              <a:spAutoFit/>
            </a:bodyPr>
            <a:lstStyle/>
            <a:p>
              <a:pPr algn="ctr"/>
              <a:r>
                <a:rPr lang="sr-Cyrl-RS" sz="3200" dirty="0" smtClean="0"/>
                <a:t>Б  Ц  А</a:t>
              </a:r>
              <a:endParaRPr lang="sr-Latn-RS" sz="3200" dirty="0" smtClean="0"/>
            </a:p>
            <a:p>
              <a:pPr algn="ctr"/>
              <a:r>
                <a:rPr lang="sr-Cyrl-RS" sz="3200" dirty="0" smtClean="0"/>
                <a:t>Ф  Д  Е</a:t>
              </a:r>
              <a:endParaRPr lang="sr-Latn-RS" sz="3200" dirty="0" smtClean="0"/>
            </a:p>
            <a:p>
              <a:pPr algn="ctr"/>
              <a:r>
                <a:rPr lang="sr-Cyrl-RS" sz="3200" dirty="0" smtClean="0"/>
                <a:t>Х  И  Г</a:t>
              </a:r>
              <a:endParaRPr lang="en-US" sz="3200" dirty="0"/>
            </a:p>
          </p:txBody>
        </p:sp>
        <p:sp>
          <p:nvSpPr>
            <p:cNvPr id="19" name="TextBox 18"/>
            <p:cNvSpPr txBox="1"/>
            <p:nvPr/>
          </p:nvSpPr>
          <p:spPr>
            <a:xfrm>
              <a:off x="2928926" y="4000504"/>
              <a:ext cx="1428760" cy="1938992"/>
            </a:xfrm>
            <a:prstGeom prst="rect">
              <a:avLst/>
            </a:prstGeom>
            <a:noFill/>
          </p:spPr>
          <p:txBody>
            <a:bodyPr wrap="square" rtlCol="0">
              <a:spAutoFit/>
            </a:bodyPr>
            <a:lstStyle/>
            <a:p>
              <a:r>
                <a:rPr lang="sr-Latn-RS" sz="4000" dirty="0" smtClean="0"/>
                <a:t>5 3 8</a:t>
              </a:r>
            </a:p>
            <a:p>
              <a:r>
                <a:rPr lang="sr-Latn-RS" sz="4000" dirty="0" smtClean="0"/>
                <a:t>4 2 9</a:t>
              </a:r>
            </a:p>
            <a:p>
              <a:r>
                <a:rPr lang="sr-Latn-RS" sz="4000" dirty="0" smtClean="0"/>
                <a:t>1 7 6</a:t>
              </a:r>
              <a:endParaRPr lang="en-US" sz="4000" dirty="0"/>
            </a:p>
          </p:txBody>
        </p:sp>
      </p:grpSp>
    </p:spTree>
  </p:cSld>
  <p:clrMapOvr>
    <a:masterClrMapping/>
  </p:clrMapOvr>
  <p:transition>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Cyrl-RS" dirty="0" smtClean="0">
                <a:effectLst/>
                <a:latin typeface="Times New Roman" pitchFamily="18" charset="0"/>
                <a:cs typeface="Times New Roman" pitchFamily="18" charset="0"/>
              </a:rPr>
              <a:t>РЕШЕЊЕ:</a:t>
            </a:r>
            <a:endParaRPr lang="en-US" dirty="0">
              <a:effectLst/>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endParaRPr lang="sr-Cyrl-RS" sz="4000" dirty="0" smtClean="0">
              <a:latin typeface="Times New Roman" pitchFamily="18" charset="0"/>
              <a:cs typeface="Times New Roman" pitchFamily="18" charset="0"/>
            </a:endParaRPr>
          </a:p>
          <a:p>
            <a:endParaRPr lang="sr-Cyrl-RS" sz="4000" dirty="0" smtClean="0">
              <a:latin typeface="Times New Roman" pitchFamily="18" charset="0"/>
              <a:cs typeface="Times New Roman" pitchFamily="18" charset="0"/>
            </a:endParaRPr>
          </a:p>
          <a:p>
            <a:endParaRPr lang="sr-Cyrl-RS" sz="4000" dirty="0" smtClean="0">
              <a:latin typeface="Times New Roman" pitchFamily="18" charset="0"/>
              <a:cs typeface="Times New Roman" pitchFamily="18" charset="0"/>
            </a:endParaRPr>
          </a:p>
          <a:p>
            <a:pPr>
              <a:buNone/>
            </a:pPr>
            <a:r>
              <a:rPr lang="sr-Cyrl-RS" sz="4000" dirty="0" smtClean="0">
                <a:latin typeface="Times New Roman" pitchFamily="18" charset="0"/>
                <a:cs typeface="Times New Roman" pitchFamily="18" charset="0"/>
              </a:rPr>
              <a:t>                     3  8  5</a:t>
            </a:r>
          </a:p>
          <a:p>
            <a:pPr>
              <a:buNone/>
            </a:pPr>
            <a:r>
              <a:rPr lang="sr-Cyrl-RS" dirty="0" smtClean="0"/>
              <a:t>                                 </a:t>
            </a:r>
            <a:r>
              <a:rPr lang="sr-Cyrl-RS" sz="4000" dirty="0" smtClean="0">
                <a:latin typeface="Times New Roman" pitchFamily="18" charset="0"/>
                <a:cs typeface="Times New Roman" pitchFamily="18" charset="0"/>
              </a:rPr>
              <a:t>9  4  2</a:t>
            </a:r>
            <a:endParaRPr lang="sr-Cyrl-RS" dirty="0" smtClean="0"/>
          </a:p>
          <a:p>
            <a:pPr>
              <a:buNone/>
            </a:pPr>
            <a:r>
              <a:rPr lang="sr-Cyrl-RS" dirty="0" smtClean="0"/>
              <a:t>                                 </a:t>
            </a:r>
            <a:r>
              <a:rPr lang="sr-Cyrl-RS" sz="4000" dirty="0" smtClean="0">
                <a:latin typeface="Times New Roman" pitchFamily="18" charset="0"/>
                <a:cs typeface="Times New Roman" pitchFamily="18" charset="0"/>
              </a:rPr>
              <a:t>7  6  1</a:t>
            </a:r>
            <a:endParaRPr lang="sr-Cyrl-RS" dirty="0" smtClean="0"/>
          </a:p>
          <a:p>
            <a:pPr>
              <a:buNone/>
            </a:pPr>
            <a:r>
              <a:rPr lang="sr-Cyrl-RS" dirty="0" smtClean="0"/>
              <a:t>                            </a:t>
            </a:r>
          </a:p>
        </p:txBody>
      </p:sp>
      <p:cxnSp>
        <p:nvCxnSpPr>
          <p:cNvPr id="7" name="Straight Connector 6"/>
          <p:cNvCxnSpPr/>
          <p:nvPr/>
        </p:nvCxnSpPr>
        <p:spPr>
          <a:xfrm rot="5400000">
            <a:off x="3249603" y="4536289"/>
            <a:ext cx="1786744" cy="794"/>
          </a:xfrm>
          <a:prstGeom prst="line">
            <a:avLst/>
          </a:prstGeom>
        </p:spPr>
        <p:style>
          <a:lnRef idx="2">
            <a:schemeClr val="accent3"/>
          </a:lnRef>
          <a:fillRef idx="0">
            <a:schemeClr val="accent3"/>
          </a:fillRef>
          <a:effectRef idx="1">
            <a:schemeClr val="accent3"/>
          </a:effectRef>
          <a:fontRef idx="minor">
            <a:schemeClr val="tx1"/>
          </a:fontRef>
        </p:style>
      </p:cxnSp>
      <p:cxnSp>
        <p:nvCxnSpPr>
          <p:cNvPr id="8" name="Straight Connector 7"/>
          <p:cNvCxnSpPr/>
          <p:nvPr/>
        </p:nvCxnSpPr>
        <p:spPr>
          <a:xfrm rot="5400000">
            <a:off x="4750595" y="4536289"/>
            <a:ext cx="1785950" cy="1588"/>
          </a:xfrm>
          <a:prstGeom prst="line">
            <a:avLst/>
          </a:prstGeom>
        </p:spPr>
        <p:style>
          <a:lnRef idx="2">
            <a:schemeClr val="accent3"/>
          </a:lnRef>
          <a:fillRef idx="0">
            <a:schemeClr val="accent3"/>
          </a:fillRef>
          <a:effectRef idx="1">
            <a:schemeClr val="accent3"/>
          </a:effectRef>
          <a:fontRef idx="minor">
            <a:schemeClr val="tx1"/>
          </a:fontRef>
        </p:style>
      </p:cxnSp>
      <p:pic>
        <p:nvPicPr>
          <p:cNvPr id="6" name="Picture 2" descr="C:\Users\Korisnik\Searches\lightbulb-doodle-vector-27470992.jpg"/>
          <p:cNvPicPr>
            <a:picLocks noChangeAspect="1" noChangeArrowheads="1"/>
          </p:cNvPicPr>
          <p:nvPr/>
        </p:nvPicPr>
        <p:blipFill>
          <a:blip r:embed="rId2" cstate="print"/>
          <a:srcRect b="7407"/>
          <a:stretch>
            <a:fillRect/>
          </a:stretch>
        </p:blipFill>
        <p:spPr bwMode="auto">
          <a:xfrm>
            <a:off x="6357918" y="428604"/>
            <a:ext cx="2786082" cy="2786082"/>
          </a:xfrm>
          <a:prstGeom prst="rect">
            <a:avLst/>
          </a:prstGeom>
          <a:noFill/>
        </p:spPr>
      </p:pic>
    </p:spTree>
  </p:cSld>
  <p:clrMapOvr>
    <a:masterClrMapping/>
  </p:clrMapOvr>
  <p:transition>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sr-Cyrl-RS" sz="2400" dirty="0" smtClean="0">
                <a:effectLst/>
                <a:latin typeface="Times New Roman" pitchFamily="18" charset="0"/>
                <a:cs typeface="Times New Roman" pitchFamily="18" charset="0"/>
              </a:rPr>
              <a:t>Трчао је Аљоша тачно 5 минута,</a:t>
            </a:r>
            <a:br>
              <a:rPr lang="sr-Cyrl-RS" sz="2400" dirty="0" smtClean="0">
                <a:effectLst/>
                <a:latin typeface="Times New Roman" pitchFamily="18" charset="0"/>
                <a:cs typeface="Times New Roman" pitchFamily="18" charset="0"/>
              </a:rPr>
            </a:br>
            <a:r>
              <a:rPr lang="sr-Cyrl-RS" sz="2400" dirty="0" smtClean="0">
                <a:effectLst/>
                <a:latin typeface="Times New Roman" pitchFamily="18" charset="0"/>
                <a:cs typeface="Times New Roman" pitchFamily="18" charset="0"/>
              </a:rPr>
              <a:t>па тако низ ветар прешао километар.</a:t>
            </a:r>
            <a:br>
              <a:rPr lang="sr-Cyrl-RS" sz="2400" dirty="0" smtClean="0">
                <a:effectLst/>
                <a:latin typeface="Times New Roman" pitchFamily="18" charset="0"/>
                <a:cs typeface="Times New Roman" pitchFamily="18" charset="0"/>
              </a:rPr>
            </a:br>
            <a:r>
              <a:rPr lang="sr-Cyrl-RS" sz="2400" dirty="0" smtClean="0">
                <a:effectLst/>
                <a:latin typeface="Times New Roman" pitchFamily="18" charset="0"/>
                <a:cs typeface="Times New Roman" pitchFamily="18" charset="0"/>
              </a:rPr>
              <a:t>Колико би, молим вас, прешао за школски час?</a:t>
            </a:r>
            <a:endParaRPr lang="en-US" sz="2400" dirty="0">
              <a:effectLst/>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pPr>
              <a:buNone/>
            </a:pPr>
            <a:r>
              <a:rPr lang="sr-Cyrl-RS" dirty="0" smtClean="0">
                <a:latin typeface="Times New Roman" pitchFamily="18" charset="0"/>
                <a:cs typeface="Times New Roman" pitchFamily="18" charset="0"/>
              </a:rPr>
              <a:t>А) 60</a:t>
            </a:r>
            <a:r>
              <a:rPr lang="sr-Latn-RS" dirty="0" smtClean="0">
                <a:latin typeface="Times New Roman" pitchFamily="18" charset="0"/>
                <a:cs typeface="Times New Roman" pitchFamily="18" charset="0"/>
              </a:rPr>
              <a:t>km</a:t>
            </a:r>
            <a:endParaRPr lang="sr-Cyrl-RS" dirty="0" smtClean="0">
              <a:latin typeface="Times New Roman" pitchFamily="18" charset="0"/>
              <a:cs typeface="Times New Roman" pitchFamily="18" charset="0"/>
            </a:endParaRPr>
          </a:p>
          <a:p>
            <a:pPr>
              <a:buNone/>
            </a:pPr>
            <a:r>
              <a:rPr lang="sr-Latn-RS" dirty="0" smtClean="0">
                <a:latin typeface="Times New Roman" pitchFamily="18" charset="0"/>
                <a:cs typeface="Times New Roman" pitchFamily="18" charset="0"/>
              </a:rPr>
              <a:t>B</a:t>
            </a:r>
            <a:r>
              <a:rPr lang="sr-Cyrl-RS" dirty="0" smtClean="0">
                <a:latin typeface="Times New Roman" pitchFamily="18" charset="0"/>
                <a:cs typeface="Times New Roman" pitchFamily="18" charset="0"/>
              </a:rPr>
              <a:t>) 50</a:t>
            </a:r>
            <a:r>
              <a:rPr lang="sr-Latn-RS" dirty="0" smtClean="0">
                <a:latin typeface="Times New Roman" pitchFamily="18" charset="0"/>
                <a:cs typeface="Times New Roman" pitchFamily="18" charset="0"/>
              </a:rPr>
              <a:t>km</a:t>
            </a:r>
            <a:endParaRPr lang="sr-Cyrl-RS" dirty="0" smtClean="0">
              <a:latin typeface="Times New Roman" pitchFamily="18" charset="0"/>
              <a:cs typeface="Times New Roman" pitchFamily="18" charset="0"/>
            </a:endParaRPr>
          </a:p>
          <a:p>
            <a:pPr>
              <a:buNone/>
            </a:pPr>
            <a:r>
              <a:rPr lang="sr-Latn-RS" dirty="0" smtClean="0">
                <a:latin typeface="Times New Roman" pitchFamily="18" charset="0"/>
                <a:cs typeface="Times New Roman" pitchFamily="18" charset="0"/>
              </a:rPr>
              <a:t>C) 9km</a:t>
            </a:r>
          </a:p>
          <a:p>
            <a:pPr>
              <a:buNone/>
            </a:pPr>
            <a:r>
              <a:rPr lang="sr-Latn-RS" dirty="0" smtClean="0">
                <a:latin typeface="Times New Roman" pitchFamily="18" charset="0"/>
                <a:cs typeface="Times New Roman" pitchFamily="18" charset="0"/>
              </a:rPr>
              <a:t>D) 24km</a:t>
            </a:r>
          </a:p>
          <a:p>
            <a:pPr>
              <a:buNone/>
            </a:pPr>
            <a:r>
              <a:rPr lang="sr-Latn-RS" dirty="0" smtClean="0">
                <a:latin typeface="Times New Roman" pitchFamily="18" charset="0"/>
                <a:cs typeface="Times New Roman" pitchFamily="18" charset="0"/>
              </a:rPr>
              <a:t>E) 12km</a:t>
            </a:r>
            <a:endParaRPr lang="sr-Cyrl-RS" dirty="0" smtClean="0">
              <a:latin typeface="Times New Roman" pitchFamily="18" charset="0"/>
              <a:cs typeface="Times New Roman" pitchFamily="18" charset="0"/>
            </a:endParaRPr>
          </a:p>
        </p:txBody>
      </p:sp>
      <p:pic>
        <p:nvPicPr>
          <p:cNvPr id="1030" name="Picture 6" descr="C:\Users\Korisnik\Tracing\atletika-trcanje-ref-73-636824674454450142_180_180@2x.jpeg"/>
          <p:cNvPicPr>
            <a:picLocks noChangeAspect="1" noChangeArrowheads="1"/>
          </p:cNvPicPr>
          <p:nvPr/>
        </p:nvPicPr>
        <p:blipFill>
          <a:blip r:embed="rId2"/>
          <a:srcRect/>
          <a:stretch>
            <a:fillRect/>
          </a:stretch>
        </p:blipFill>
        <p:spPr bwMode="auto">
          <a:xfrm>
            <a:off x="5786446" y="3143248"/>
            <a:ext cx="2357454" cy="2357454"/>
          </a:xfrm>
          <a:prstGeom prst="rect">
            <a:avLst/>
          </a:prstGeom>
          <a:noFill/>
        </p:spPr>
      </p:pic>
    </p:spTree>
  </p:cSld>
  <p:clrMapOvr>
    <a:masterClrMapping/>
  </p:clrMapOvr>
  <p:transition>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r-Cyrl-RS" dirty="0" smtClean="0">
                <a:effectLst/>
                <a:latin typeface="Times New Roman" pitchFamily="18" charset="0"/>
                <a:cs typeface="Times New Roman" pitchFamily="18" charset="0"/>
              </a:rPr>
              <a:t>РЕШЕЊЕ:</a:t>
            </a:r>
            <a:endParaRPr lang="en-US" dirty="0">
              <a:effectLst/>
              <a:latin typeface="Times New Roman" pitchFamily="18" charset="0"/>
              <a:cs typeface="Times New Roman" pitchFamily="18" charset="0"/>
            </a:endParaRPr>
          </a:p>
        </p:txBody>
      </p:sp>
      <p:sp>
        <p:nvSpPr>
          <p:cNvPr id="3" name="Content Placeholder 2"/>
          <p:cNvSpPr>
            <a:spLocks noGrp="1"/>
          </p:cNvSpPr>
          <p:nvPr>
            <p:ph idx="1"/>
          </p:nvPr>
        </p:nvSpPr>
        <p:spPr>
          <a:xfrm>
            <a:off x="1435608" y="1214422"/>
            <a:ext cx="7065482" cy="4286280"/>
          </a:xfrm>
        </p:spPr>
        <p:txBody>
          <a:bodyPr/>
          <a:lstStyle/>
          <a:p>
            <a:pPr>
              <a:buNone/>
            </a:pPr>
            <a:r>
              <a:rPr lang="sr-Cyrl-RS" sz="5400" dirty="0" smtClean="0">
                <a:latin typeface="Times New Roman" pitchFamily="18" charset="0"/>
                <a:cs typeface="Times New Roman" pitchFamily="18" charset="0"/>
              </a:rPr>
              <a:t>             </a:t>
            </a:r>
            <a:r>
              <a:rPr lang="sr-Latn-RS" sz="5400" dirty="0" smtClean="0">
                <a:latin typeface="Times New Roman" pitchFamily="18" charset="0"/>
                <a:cs typeface="Times New Roman" pitchFamily="18" charset="0"/>
              </a:rPr>
              <a:t>C) 9km</a:t>
            </a:r>
            <a:endParaRPr lang="sr-Cyrl-RS" sz="5400" dirty="0" smtClean="0">
              <a:latin typeface="Times New Roman" pitchFamily="18" charset="0"/>
              <a:cs typeface="Times New Roman" pitchFamily="18" charset="0"/>
            </a:endParaRPr>
          </a:p>
          <a:p>
            <a:pPr>
              <a:buNone/>
            </a:pPr>
            <a:r>
              <a:rPr lang="sr-Cyrl-RS" sz="2400" dirty="0" smtClean="0">
                <a:latin typeface="Times New Roman" pitchFamily="18" charset="0"/>
                <a:cs typeface="Times New Roman" pitchFamily="18" charset="0"/>
              </a:rPr>
              <a:t>    Један школски час, 45 минута, је 9 пута дужи од </a:t>
            </a:r>
          </a:p>
          <a:p>
            <a:pPr>
              <a:buNone/>
            </a:pPr>
            <a:r>
              <a:rPr lang="sr-Cyrl-RS" sz="2400" dirty="0" smtClean="0">
                <a:latin typeface="Times New Roman" pitchFamily="18" charset="0"/>
                <a:cs typeface="Times New Roman" pitchFamily="18" charset="0"/>
              </a:rPr>
              <a:t>    5 минута, 45:5=9. </a:t>
            </a:r>
          </a:p>
          <a:p>
            <a:pPr>
              <a:buNone/>
            </a:pPr>
            <a:r>
              <a:rPr lang="sr-Cyrl-RS" sz="2400" dirty="0" smtClean="0">
                <a:latin typeface="Times New Roman" pitchFamily="18" charset="0"/>
                <a:cs typeface="Times New Roman" pitchFamily="18" charset="0"/>
              </a:rPr>
              <a:t>    Аљоша ће за један школски час прећи 9 пута дужи пут него за 5 минута.</a:t>
            </a:r>
          </a:p>
          <a:p>
            <a:pPr>
              <a:buNone/>
            </a:pPr>
            <a:r>
              <a:rPr lang="sr-Cyrl-RS" dirty="0" smtClean="0"/>
              <a:t>                                           </a:t>
            </a:r>
            <a:endParaRPr lang="en-US" dirty="0"/>
          </a:p>
        </p:txBody>
      </p:sp>
      <p:pic>
        <p:nvPicPr>
          <p:cNvPr id="4" name="Picture 2" descr="C:\Users\Korisnik\Searches\lightbulb-doodle-vector-27470992.jpg"/>
          <p:cNvPicPr>
            <a:picLocks noChangeAspect="1" noChangeArrowheads="1"/>
          </p:cNvPicPr>
          <p:nvPr/>
        </p:nvPicPr>
        <p:blipFill>
          <a:blip r:embed="rId2" cstate="print"/>
          <a:srcRect b="7407"/>
          <a:stretch>
            <a:fillRect/>
          </a:stretch>
        </p:blipFill>
        <p:spPr bwMode="auto">
          <a:xfrm>
            <a:off x="6357918" y="4071918"/>
            <a:ext cx="2786082" cy="2786082"/>
          </a:xfrm>
          <a:prstGeom prst="rect">
            <a:avLst/>
          </a:prstGeom>
          <a:noFill/>
        </p:spPr>
      </p:pic>
    </p:spTree>
  </p:cSld>
  <p:clrMapOvr>
    <a:masterClrMapping/>
  </p:clrMapOvr>
  <p:transition>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sr-Cyrl-RS" sz="2400" dirty="0" smtClean="0">
                <a:effectLst/>
                <a:latin typeface="Times New Roman" pitchFamily="18" charset="0"/>
                <a:cs typeface="Times New Roman" pitchFamily="18" charset="0"/>
              </a:rPr>
              <a:t>Лазар је на табли нацртао лавиринт.</a:t>
            </a:r>
            <a:br>
              <a:rPr lang="sr-Cyrl-RS" sz="2400" dirty="0" smtClean="0">
                <a:effectLst/>
                <a:latin typeface="Times New Roman" pitchFamily="18" charset="0"/>
                <a:cs typeface="Times New Roman" pitchFamily="18" charset="0"/>
              </a:rPr>
            </a:br>
            <a:r>
              <a:rPr lang="sr-Cyrl-RS" sz="2400" dirty="0" smtClean="0">
                <a:effectLst/>
                <a:latin typeface="Times New Roman" pitchFamily="18" charset="0"/>
                <a:cs typeface="Times New Roman" pitchFamily="18" charset="0"/>
              </a:rPr>
              <a:t>Како може да се прође кроз четворо врата и да се притом сакупи збир 100?</a:t>
            </a:r>
            <a:endParaRPr lang="en-US" sz="2400" dirty="0">
              <a:effectLst/>
              <a:latin typeface="Times New Roman" pitchFamily="18" charset="0"/>
              <a:cs typeface="Times New Roman" pitchFamily="18" charset="0"/>
            </a:endParaRPr>
          </a:p>
        </p:txBody>
      </p:sp>
      <p:grpSp>
        <p:nvGrpSpPr>
          <p:cNvPr id="50" name="Group 49"/>
          <p:cNvGrpSpPr/>
          <p:nvPr/>
        </p:nvGrpSpPr>
        <p:grpSpPr>
          <a:xfrm>
            <a:off x="2000232" y="2158777"/>
            <a:ext cx="4149119" cy="4607846"/>
            <a:chOff x="2000232" y="2158777"/>
            <a:chExt cx="4149119" cy="4607846"/>
          </a:xfrm>
        </p:grpSpPr>
        <p:sp>
          <p:nvSpPr>
            <p:cNvPr id="30" name="TextBox 29"/>
            <p:cNvSpPr txBox="1"/>
            <p:nvPr/>
          </p:nvSpPr>
          <p:spPr>
            <a:xfrm>
              <a:off x="4143372" y="5214950"/>
              <a:ext cx="500066" cy="369332"/>
            </a:xfrm>
            <a:prstGeom prst="rect">
              <a:avLst/>
            </a:prstGeom>
            <a:noFill/>
          </p:spPr>
          <p:txBody>
            <a:bodyPr wrap="square" rtlCol="0">
              <a:spAutoFit/>
            </a:bodyPr>
            <a:lstStyle/>
            <a:p>
              <a:r>
                <a:rPr lang="sr-Latn-RS" dirty="0" smtClean="0"/>
                <a:t>20</a:t>
              </a:r>
              <a:endParaRPr lang="en-US" dirty="0"/>
            </a:p>
          </p:txBody>
        </p:sp>
        <p:sp>
          <p:nvSpPr>
            <p:cNvPr id="35" name="TextBox 34"/>
            <p:cNvSpPr txBox="1"/>
            <p:nvPr/>
          </p:nvSpPr>
          <p:spPr>
            <a:xfrm>
              <a:off x="4071934" y="2714620"/>
              <a:ext cx="428628" cy="369332"/>
            </a:xfrm>
            <a:prstGeom prst="rect">
              <a:avLst/>
            </a:prstGeom>
            <a:noFill/>
          </p:spPr>
          <p:txBody>
            <a:bodyPr wrap="square" rtlCol="0">
              <a:spAutoFit/>
            </a:bodyPr>
            <a:lstStyle/>
            <a:p>
              <a:r>
                <a:rPr lang="sr-Latn-RS" dirty="0" smtClean="0"/>
                <a:t>9</a:t>
              </a:r>
              <a:endParaRPr lang="en-US" dirty="0"/>
            </a:p>
          </p:txBody>
        </p:sp>
        <p:sp>
          <p:nvSpPr>
            <p:cNvPr id="43" name="TextBox 42"/>
            <p:cNvSpPr txBox="1"/>
            <p:nvPr/>
          </p:nvSpPr>
          <p:spPr>
            <a:xfrm>
              <a:off x="4429124" y="3857628"/>
              <a:ext cx="571504" cy="369332"/>
            </a:xfrm>
            <a:prstGeom prst="rect">
              <a:avLst/>
            </a:prstGeom>
            <a:noFill/>
          </p:spPr>
          <p:txBody>
            <a:bodyPr wrap="square" rtlCol="0">
              <a:spAutoFit/>
            </a:bodyPr>
            <a:lstStyle/>
            <a:p>
              <a:r>
                <a:rPr lang="sr-Latn-RS" dirty="0" smtClean="0"/>
                <a:t>30</a:t>
              </a:r>
              <a:endParaRPr lang="en-US" dirty="0"/>
            </a:p>
          </p:txBody>
        </p:sp>
        <p:grpSp>
          <p:nvGrpSpPr>
            <p:cNvPr id="47" name="Group 46"/>
            <p:cNvGrpSpPr/>
            <p:nvPr/>
          </p:nvGrpSpPr>
          <p:grpSpPr>
            <a:xfrm>
              <a:off x="2000232" y="2158777"/>
              <a:ext cx="4149119" cy="4607846"/>
              <a:chOff x="1785918" y="1285860"/>
              <a:chExt cx="3143272" cy="3572493"/>
            </a:xfrm>
          </p:grpSpPr>
          <p:grpSp>
            <p:nvGrpSpPr>
              <p:cNvPr id="46" name="Group 45"/>
              <p:cNvGrpSpPr/>
              <p:nvPr/>
            </p:nvGrpSpPr>
            <p:grpSpPr>
              <a:xfrm>
                <a:off x="1785918" y="1285860"/>
                <a:ext cx="3143272" cy="3532584"/>
                <a:chOff x="1714480" y="2285992"/>
                <a:chExt cx="3143272" cy="3532584"/>
              </a:xfrm>
            </p:grpSpPr>
            <p:grpSp>
              <p:nvGrpSpPr>
                <p:cNvPr id="45" name="Group 44"/>
                <p:cNvGrpSpPr/>
                <p:nvPr/>
              </p:nvGrpSpPr>
              <p:grpSpPr>
                <a:xfrm>
                  <a:off x="1714480" y="2285992"/>
                  <a:ext cx="3143272" cy="3532584"/>
                  <a:chOff x="1142976" y="1571612"/>
                  <a:chExt cx="3143272" cy="3532584"/>
                </a:xfrm>
              </p:grpSpPr>
              <p:grpSp>
                <p:nvGrpSpPr>
                  <p:cNvPr id="44" name="Group 43"/>
                  <p:cNvGrpSpPr/>
                  <p:nvPr/>
                </p:nvGrpSpPr>
                <p:grpSpPr>
                  <a:xfrm>
                    <a:off x="1142976" y="1571612"/>
                    <a:ext cx="3143272" cy="3532584"/>
                    <a:chOff x="1142976" y="1571612"/>
                    <a:chExt cx="3143272" cy="3532584"/>
                  </a:xfrm>
                </p:grpSpPr>
                <p:grpSp>
                  <p:nvGrpSpPr>
                    <p:cNvPr id="29" name="Group 28"/>
                    <p:cNvGrpSpPr/>
                    <p:nvPr/>
                  </p:nvGrpSpPr>
                  <p:grpSpPr>
                    <a:xfrm>
                      <a:off x="1142976" y="1571612"/>
                      <a:ext cx="3143272" cy="3532584"/>
                      <a:chOff x="2285984" y="2214554"/>
                      <a:chExt cx="3143272" cy="3532584"/>
                    </a:xfrm>
                  </p:grpSpPr>
                  <p:grpSp>
                    <p:nvGrpSpPr>
                      <p:cNvPr id="10" name="Group 9"/>
                      <p:cNvGrpSpPr/>
                      <p:nvPr/>
                    </p:nvGrpSpPr>
                    <p:grpSpPr>
                      <a:xfrm>
                        <a:off x="2428860" y="2214554"/>
                        <a:ext cx="3000396" cy="3429024"/>
                        <a:chOff x="2214546" y="2285992"/>
                        <a:chExt cx="3000396" cy="3429024"/>
                      </a:xfrm>
                    </p:grpSpPr>
                    <p:sp>
                      <p:nvSpPr>
                        <p:cNvPr id="5" name="Oval 4"/>
                        <p:cNvSpPr/>
                        <p:nvPr/>
                      </p:nvSpPr>
                      <p:spPr>
                        <a:xfrm>
                          <a:off x="2214546" y="2285992"/>
                          <a:ext cx="3000396" cy="3429024"/>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Oval 5"/>
                        <p:cNvSpPr/>
                        <p:nvPr/>
                      </p:nvSpPr>
                      <p:spPr>
                        <a:xfrm>
                          <a:off x="2428860" y="2571744"/>
                          <a:ext cx="2571768" cy="2857520"/>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Oval 6"/>
                        <p:cNvSpPr/>
                        <p:nvPr/>
                      </p:nvSpPr>
                      <p:spPr>
                        <a:xfrm>
                          <a:off x="2643174" y="2857496"/>
                          <a:ext cx="2143140" cy="2286016"/>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Oval 8"/>
                        <p:cNvSpPr/>
                        <p:nvPr/>
                      </p:nvSpPr>
                      <p:spPr>
                        <a:xfrm>
                          <a:off x="2857488" y="3071810"/>
                          <a:ext cx="1714512" cy="1857388"/>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sp>
                    <p:nvSpPr>
                      <p:cNvPr id="12" name="Rectangle 11"/>
                      <p:cNvSpPr/>
                      <p:nvPr/>
                    </p:nvSpPr>
                    <p:spPr>
                      <a:xfrm>
                        <a:off x="3786182" y="3000372"/>
                        <a:ext cx="285752" cy="285752"/>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 name="Rectangle 13"/>
                      <p:cNvSpPr/>
                      <p:nvPr/>
                    </p:nvSpPr>
                    <p:spPr>
                      <a:xfrm>
                        <a:off x="3071802" y="4143380"/>
                        <a:ext cx="285752" cy="285752"/>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5" name="Rectangle 14"/>
                      <p:cNvSpPr/>
                      <p:nvPr/>
                    </p:nvSpPr>
                    <p:spPr>
                      <a:xfrm>
                        <a:off x="4500562" y="4143380"/>
                        <a:ext cx="285752" cy="285752"/>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7" name="Rectangle 16"/>
                      <p:cNvSpPr/>
                      <p:nvPr/>
                    </p:nvSpPr>
                    <p:spPr>
                      <a:xfrm>
                        <a:off x="4572000" y="3000372"/>
                        <a:ext cx="214314" cy="214314"/>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8" name="Rectangle 17"/>
                      <p:cNvSpPr/>
                      <p:nvPr/>
                    </p:nvSpPr>
                    <p:spPr>
                      <a:xfrm>
                        <a:off x="3786182" y="5572140"/>
                        <a:ext cx="285752" cy="174998"/>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 name="Rectangle 18"/>
                      <p:cNvSpPr/>
                      <p:nvPr/>
                    </p:nvSpPr>
                    <p:spPr>
                      <a:xfrm>
                        <a:off x="3786182" y="5000636"/>
                        <a:ext cx="285752" cy="285752"/>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0" name="Rectangle 19"/>
                      <p:cNvSpPr/>
                      <p:nvPr/>
                    </p:nvSpPr>
                    <p:spPr>
                      <a:xfrm>
                        <a:off x="2285984" y="3286124"/>
                        <a:ext cx="285752" cy="285752"/>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1" name="Rectangle 20"/>
                      <p:cNvSpPr/>
                      <p:nvPr/>
                    </p:nvSpPr>
                    <p:spPr>
                      <a:xfrm>
                        <a:off x="5000628" y="2714620"/>
                        <a:ext cx="285752" cy="285752"/>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2" name="Rectangle 21"/>
                      <p:cNvSpPr/>
                      <p:nvPr/>
                    </p:nvSpPr>
                    <p:spPr>
                      <a:xfrm>
                        <a:off x="3143240" y="5000636"/>
                        <a:ext cx="285752" cy="285752"/>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3" name="Rectangle 22"/>
                      <p:cNvSpPr/>
                      <p:nvPr/>
                    </p:nvSpPr>
                    <p:spPr>
                      <a:xfrm>
                        <a:off x="2714612" y="4572008"/>
                        <a:ext cx="285752" cy="285752"/>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4" name="Rectangle 23"/>
                      <p:cNvSpPr/>
                      <p:nvPr/>
                    </p:nvSpPr>
                    <p:spPr>
                      <a:xfrm>
                        <a:off x="2786050" y="2928934"/>
                        <a:ext cx="285752" cy="285752"/>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5" name="Rectangle 24"/>
                      <p:cNvSpPr/>
                      <p:nvPr/>
                    </p:nvSpPr>
                    <p:spPr>
                      <a:xfrm>
                        <a:off x="4500562" y="4929198"/>
                        <a:ext cx="285752" cy="285752"/>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6" name="Rectangle 25"/>
                      <p:cNvSpPr/>
                      <p:nvPr/>
                    </p:nvSpPr>
                    <p:spPr>
                      <a:xfrm>
                        <a:off x="5072066" y="3786190"/>
                        <a:ext cx="285752" cy="285752"/>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8" name="Rectangle 27"/>
                      <p:cNvSpPr/>
                      <p:nvPr/>
                    </p:nvSpPr>
                    <p:spPr>
                      <a:xfrm>
                        <a:off x="3786182" y="2357430"/>
                        <a:ext cx="285752" cy="285752"/>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 name="Rectangle 15"/>
                      <p:cNvSpPr/>
                      <p:nvPr/>
                    </p:nvSpPr>
                    <p:spPr>
                      <a:xfrm>
                        <a:off x="5100208" y="3765372"/>
                        <a:ext cx="205655" cy="221545"/>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sr-Cyrl-RS" dirty="0" smtClean="0"/>
                          <a:t>9</a:t>
                        </a:r>
                        <a:endParaRPr lang="en-US" dirty="0"/>
                      </a:p>
                    </p:txBody>
                  </p:sp>
                </p:grpSp>
                <p:sp>
                  <p:nvSpPr>
                    <p:cNvPr id="37" name="TextBox 36"/>
                    <p:cNvSpPr txBox="1"/>
                    <p:nvPr/>
                  </p:nvSpPr>
                  <p:spPr>
                    <a:xfrm>
                      <a:off x="1900652" y="3510134"/>
                      <a:ext cx="571504" cy="369332"/>
                    </a:xfrm>
                    <a:prstGeom prst="rect">
                      <a:avLst/>
                    </a:prstGeom>
                    <a:noFill/>
                  </p:spPr>
                  <p:txBody>
                    <a:bodyPr wrap="square" rtlCol="0">
                      <a:spAutoFit/>
                    </a:bodyPr>
                    <a:lstStyle/>
                    <a:p>
                      <a:r>
                        <a:rPr lang="sr-Latn-RS" dirty="0" smtClean="0"/>
                        <a:t>35</a:t>
                      </a:r>
                      <a:endParaRPr lang="en-US" dirty="0"/>
                    </a:p>
                  </p:txBody>
                </p:sp>
              </p:grpSp>
              <p:sp>
                <p:nvSpPr>
                  <p:cNvPr id="13" name="TextBox 12"/>
                  <p:cNvSpPr txBox="1"/>
                  <p:nvPr/>
                </p:nvSpPr>
                <p:spPr>
                  <a:xfrm>
                    <a:off x="2571736" y="2214554"/>
                    <a:ext cx="500066" cy="369332"/>
                  </a:xfrm>
                  <a:prstGeom prst="rect">
                    <a:avLst/>
                  </a:prstGeom>
                  <a:noFill/>
                </p:spPr>
                <p:txBody>
                  <a:bodyPr wrap="square" rtlCol="0">
                    <a:spAutoFit/>
                  </a:bodyPr>
                  <a:lstStyle/>
                  <a:p>
                    <a:r>
                      <a:rPr lang="sr-Latn-RS" dirty="0" smtClean="0"/>
                      <a:t>25</a:t>
                    </a:r>
                    <a:endParaRPr lang="en-US" dirty="0"/>
                  </a:p>
                </p:txBody>
              </p:sp>
            </p:grpSp>
            <p:sp>
              <p:nvSpPr>
                <p:cNvPr id="42" name="TextBox 41"/>
                <p:cNvSpPr txBox="1"/>
                <p:nvPr/>
              </p:nvSpPr>
              <p:spPr>
                <a:xfrm>
                  <a:off x="3121592" y="3824668"/>
                  <a:ext cx="571504" cy="369332"/>
                </a:xfrm>
                <a:prstGeom prst="rect">
                  <a:avLst/>
                </a:prstGeom>
                <a:noFill/>
              </p:spPr>
              <p:txBody>
                <a:bodyPr wrap="square" rtlCol="0">
                  <a:spAutoFit/>
                </a:bodyPr>
                <a:lstStyle/>
                <a:p>
                  <a:r>
                    <a:rPr lang="sr-Latn-RS" dirty="0" smtClean="0"/>
                    <a:t>100</a:t>
                  </a:r>
                  <a:endParaRPr lang="en-US" dirty="0"/>
                </a:p>
              </p:txBody>
            </p:sp>
          </p:grpSp>
          <p:sp>
            <p:nvSpPr>
              <p:cNvPr id="36" name="TextBox 35"/>
              <p:cNvSpPr txBox="1"/>
              <p:nvPr/>
            </p:nvSpPr>
            <p:spPr>
              <a:xfrm>
                <a:off x="3247150" y="4572008"/>
                <a:ext cx="539032" cy="286345"/>
              </a:xfrm>
              <a:prstGeom prst="rect">
                <a:avLst/>
              </a:prstGeom>
              <a:noFill/>
            </p:spPr>
            <p:txBody>
              <a:bodyPr wrap="square" rtlCol="0">
                <a:spAutoFit/>
              </a:bodyPr>
              <a:lstStyle/>
              <a:p>
                <a:r>
                  <a:rPr lang="sr-Latn-RS" dirty="0" smtClean="0"/>
                  <a:t>17</a:t>
                </a:r>
                <a:endParaRPr lang="en-US" dirty="0"/>
              </a:p>
            </p:txBody>
          </p:sp>
        </p:grpSp>
        <p:sp>
          <p:nvSpPr>
            <p:cNvPr id="27" name="TextBox 26"/>
            <p:cNvSpPr txBox="1"/>
            <p:nvPr/>
          </p:nvSpPr>
          <p:spPr>
            <a:xfrm>
              <a:off x="3929058" y="2357430"/>
              <a:ext cx="500066" cy="369332"/>
            </a:xfrm>
            <a:prstGeom prst="rect">
              <a:avLst/>
            </a:prstGeom>
            <a:noFill/>
          </p:spPr>
          <p:txBody>
            <a:bodyPr wrap="square" rtlCol="0">
              <a:spAutoFit/>
            </a:bodyPr>
            <a:lstStyle/>
            <a:p>
              <a:r>
                <a:rPr lang="sr-Latn-RS" dirty="0" smtClean="0"/>
                <a:t>35</a:t>
              </a:r>
              <a:endParaRPr lang="en-US" dirty="0"/>
            </a:p>
          </p:txBody>
        </p:sp>
        <p:sp>
          <p:nvSpPr>
            <p:cNvPr id="40" name="TextBox 39"/>
            <p:cNvSpPr txBox="1"/>
            <p:nvPr/>
          </p:nvSpPr>
          <p:spPr>
            <a:xfrm>
              <a:off x="2500298" y="5214950"/>
              <a:ext cx="500066" cy="369332"/>
            </a:xfrm>
            <a:prstGeom prst="rect">
              <a:avLst/>
            </a:prstGeom>
            <a:noFill/>
          </p:spPr>
          <p:txBody>
            <a:bodyPr wrap="square" rtlCol="0">
              <a:spAutoFit/>
            </a:bodyPr>
            <a:lstStyle/>
            <a:p>
              <a:r>
                <a:rPr lang="sr-Latn-RS" dirty="0" smtClean="0"/>
                <a:t>25</a:t>
              </a:r>
              <a:endParaRPr lang="en-US" dirty="0"/>
            </a:p>
          </p:txBody>
        </p:sp>
        <p:sp>
          <p:nvSpPr>
            <p:cNvPr id="31" name="TextBox 30"/>
            <p:cNvSpPr txBox="1"/>
            <p:nvPr/>
          </p:nvSpPr>
          <p:spPr>
            <a:xfrm>
              <a:off x="2071670" y="3500438"/>
              <a:ext cx="500066" cy="369332"/>
            </a:xfrm>
            <a:prstGeom prst="rect">
              <a:avLst/>
            </a:prstGeom>
            <a:noFill/>
          </p:spPr>
          <p:txBody>
            <a:bodyPr wrap="square" rtlCol="0">
              <a:spAutoFit/>
            </a:bodyPr>
            <a:lstStyle/>
            <a:p>
              <a:r>
                <a:rPr lang="sr-Latn-RS" dirty="0" smtClean="0"/>
                <a:t>30</a:t>
              </a:r>
              <a:endParaRPr lang="en-US" dirty="0"/>
            </a:p>
          </p:txBody>
        </p:sp>
        <p:sp>
          <p:nvSpPr>
            <p:cNvPr id="39" name="TextBox 38"/>
            <p:cNvSpPr txBox="1"/>
            <p:nvPr/>
          </p:nvSpPr>
          <p:spPr>
            <a:xfrm>
              <a:off x="4929190" y="3071810"/>
              <a:ext cx="500066" cy="369332"/>
            </a:xfrm>
            <a:prstGeom prst="rect">
              <a:avLst/>
            </a:prstGeom>
            <a:noFill/>
          </p:spPr>
          <p:txBody>
            <a:bodyPr wrap="square" rtlCol="0">
              <a:spAutoFit/>
            </a:bodyPr>
            <a:lstStyle/>
            <a:p>
              <a:r>
                <a:rPr lang="sr-Latn-RS" dirty="0" smtClean="0"/>
                <a:t>15</a:t>
              </a:r>
              <a:endParaRPr lang="en-US" dirty="0"/>
            </a:p>
          </p:txBody>
        </p:sp>
        <p:sp>
          <p:nvSpPr>
            <p:cNvPr id="32" name="TextBox 31"/>
            <p:cNvSpPr txBox="1"/>
            <p:nvPr/>
          </p:nvSpPr>
          <p:spPr>
            <a:xfrm>
              <a:off x="4929190" y="4643446"/>
              <a:ext cx="500066" cy="369332"/>
            </a:xfrm>
            <a:prstGeom prst="rect">
              <a:avLst/>
            </a:prstGeom>
            <a:noFill/>
          </p:spPr>
          <p:txBody>
            <a:bodyPr wrap="square" rtlCol="0">
              <a:spAutoFit/>
            </a:bodyPr>
            <a:lstStyle/>
            <a:p>
              <a:r>
                <a:rPr lang="sr-Latn-RS" dirty="0" smtClean="0"/>
                <a:t>10</a:t>
              </a:r>
              <a:endParaRPr lang="en-US" dirty="0"/>
            </a:p>
          </p:txBody>
        </p:sp>
        <p:sp>
          <p:nvSpPr>
            <p:cNvPr id="33" name="TextBox 32"/>
            <p:cNvSpPr txBox="1"/>
            <p:nvPr/>
          </p:nvSpPr>
          <p:spPr>
            <a:xfrm>
              <a:off x="4000496" y="5643578"/>
              <a:ext cx="285752" cy="369332"/>
            </a:xfrm>
            <a:prstGeom prst="rect">
              <a:avLst/>
            </a:prstGeom>
            <a:noFill/>
          </p:spPr>
          <p:txBody>
            <a:bodyPr wrap="square" rtlCol="0">
              <a:spAutoFit/>
            </a:bodyPr>
            <a:lstStyle/>
            <a:p>
              <a:r>
                <a:rPr lang="sr-Latn-RS" dirty="0" smtClean="0"/>
                <a:t>6</a:t>
              </a:r>
              <a:endParaRPr lang="en-US" dirty="0"/>
            </a:p>
          </p:txBody>
        </p:sp>
        <p:sp>
          <p:nvSpPr>
            <p:cNvPr id="38" name="TextBox 37"/>
            <p:cNvSpPr txBox="1"/>
            <p:nvPr/>
          </p:nvSpPr>
          <p:spPr>
            <a:xfrm>
              <a:off x="5429256" y="2786058"/>
              <a:ext cx="500066" cy="369332"/>
            </a:xfrm>
            <a:prstGeom prst="rect">
              <a:avLst/>
            </a:prstGeom>
            <a:noFill/>
          </p:spPr>
          <p:txBody>
            <a:bodyPr wrap="square" rtlCol="0">
              <a:spAutoFit/>
            </a:bodyPr>
            <a:lstStyle/>
            <a:p>
              <a:r>
                <a:rPr lang="sr-Latn-RS" dirty="0" smtClean="0"/>
                <a:t>20</a:t>
              </a:r>
              <a:endParaRPr lang="en-US" dirty="0"/>
            </a:p>
          </p:txBody>
        </p:sp>
        <p:sp>
          <p:nvSpPr>
            <p:cNvPr id="34" name="TextBox 33"/>
            <p:cNvSpPr txBox="1"/>
            <p:nvPr/>
          </p:nvSpPr>
          <p:spPr>
            <a:xfrm>
              <a:off x="3071802" y="5786454"/>
              <a:ext cx="500066" cy="369332"/>
            </a:xfrm>
            <a:prstGeom prst="rect">
              <a:avLst/>
            </a:prstGeom>
            <a:noFill/>
          </p:spPr>
          <p:txBody>
            <a:bodyPr wrap="square" rtlCol="0">
              <a:spAutoFit/>
            </a:bodyPr>
            <a:lstStyle/>
            <a:p>
              <a:r>
                <a:rPr lang="sr-Latn-RS" dirty="0" smtClean="0"/>
                <a:t>5</a:t>
              </a:r>
              <a:endParaRPr lang="en-US" dirty="0"/>
            </a:p>
          </p:txBody>
        </p:sp>
        <p:sp>
          <p:nvSpPr>
            <p:cNvPr id="41" name="TextBox 40"/>
            <p:cNvSpPr txBox="1"/>
            <p:nvPr/>
          </p:nvSpPr>
          <p:spPr>
            <a:xfrm>
              <a:off x="4857752" y="5715016"/>
              <a:ext cx="571504" cy="369332"/>
            </a:xfrm>
            <a:prstGeom prst="rect">
              <a:avLst/>
            </a:prstGeom>
            <a:noFill/>
          </p:spPr>
          <p:txBody>
            <a:bodyPr wrap="square" rtlCol="0">
              <a:spAutoFit/>
            </a:bodyPr>
            <a:lstStyle/>
            <a:p>
              <a:r>
                <a:rPr lang="sr-Latn-RS" dirty="0" smtClean="0"/>
                <a:t>13</a:t>
              </a:r>
              <a:endParaRPr lang="en-US" dirty="0"/>
            </a:p>
          </p:txBody>
        </p:sp>
        <p:sp>
          <p:nvSpPr>
            <p:cNvPr id="49" name="TextBox 48"/>
            <p:cNvSpPr txBox="1"/>
            <p:nvPr/>
          </p:nvSpPr>
          <p:spPr>
            <a:xfrm>
              <a:off x="2571736" y="3071810"/>
              <a:ext cx="500066" cy="369332"/>
            </a:xfrm>
            <a:prstGeom prst="rect">
              <a:avLst/>
            </a:prstGeom>
            <a:noFill/>
          </p:spPr>
          <p:txBody>
            <a:bodyPr wrap="square" rtlCol="0">
              <a:spAutoFit/>
            </a:bodyPr>
            <a:lstStyle/>
            <a:p>
              <a:r>
                <a:rPr lang="sr-Latn-RS" dirty="0" smtClean="0"/>
                <a:t>20</a:t>
              </a:r>
              <a:endParaRPr lang="en-US" dirty="0" smtClean="0"/>
            </a:p>
          </p:txBody>
        </p:sp>
      </p:grpSp>
    </p:spTree>
  </p:cSld>
  <p:clrMapOvr>
    <a:masterClrMapping/>
  </p:clrMapOvr>
  <p:transition>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Cyrl-RS" dirty="0" smtClean="0">
                <a:effectLst/>
                <a:latin typeface="Times New Roman" pitchFamily="18" charset="0"/>
                <a:cs typeface="Times New Roman" pitchFamily="18" charset="0"/>
              </a:rPr>
              <a:t>РЕШЕЊЕ:</a:t>
            </a:r>
            <a:endParaRPr lang="en-US" dirty="0">
              <a:effectLst/>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r>
              <a:rPr lang="sr-Cyrl-RS" sz="3600" dirty="0" smtClean="0">
                <a:latin typeface="Times New Roman" pitchFamily="18" charset="0"/>
                <a:cs typeface="Times New Roman" pitchFamily="18" charset="0"/>
              </a:rPr>
              <a:t>Има 2 могућности:</a:t>
            </a:r>
          </a:p>
          <a:p>
            <a:pPr>
              <a:buNone/>
            </a:pPr>
            <a:r>
              <a:rPr lang="sr-Cyrl-RS" sz="3600" dirty="0" smtClean="0">
                <a:latin typeface="Times New Roman" pitchFamily="18" charset="0"/>
                <a:cs typeface="Times New Roman" pitchFamily="18" charset="0"/>
              </a:rPr>
              <a:t>   а)  30+20+15+35=100</a:t>
            </a:r>
          </a:p>
          <a:p>
            <a:pPr>
              <a:buNone/>
            </a:pPr>
            <a:r>
              <a:rPr lang="sr-Cyrl-RS" sz="3600" dirty="0" smtClean="0">
                <a:latin typeface="Times New Roman" pitchFamily="18" charset="0"/>
                <a:cs typeface="Times New Roman" pitchFamily="18" charset="0"/>
              </a:rPr>
              <a:t>   б)  20+25+30+25=100</a:t>
            </a:r>
            <a:endParaRPr lang="en-US" sz="3600" dirty="0">
              <a:latin typeface="Times New Roman" pitchFamily="18" charset="0"/>
              <a:cs typeface="Times New Roman" pitchFamily="18" charset="0"/>
            </a:endParaRPr>
          </a:p>
        </p:txBody>
      </p:sp>
      <p:pic>
        <p:nvPicPr>
          <p:cNvPr id="4" name="Picture 2" descr="C:\Users\Korisnik\Searches\lightbulb-doodle-vector-27470992.jpg"/>
          <p:cNvPicPr>
            <a:picLocks noChangeAspect="1" noChangeArrowheads="1"/>
          </p:cNvPicPr>
          <p:nvPr/>
        </p:nvPicPr>
        <p:blipFill>
          <a:blip r:embed="rId2" cstate="print"/>
          <a:srcRect b="7407"/>
          <a:stretch>
            <a:fillRect/>
          </a:stretch>
        </p:blipFill>
        <p:spPr bwMode="auto">
          <a:xfrm>
            <a:off x="6357918" y="4071918"/>
            <a:ext cx="2786082" cy="2786082"/>
          </a:xfrm>
          <a:prstGeom prst="rect">
            <a:avLst/>
          </a:prstGeom>
          <a:noFill/>
        </p:spPr>
      </p:pic>
    </p:spTree>
  </p:cSld>
  <p:clrMapOvr>
    <a:masterClrMapping/>
  </p:clrMapOvr>
  <p:transition>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5852" y="285728"/>
            <a:ext cx="7498080" cy="1143000"/>
          </a:xfrm>
        </p:spPr>
        <p:txBody>
          <a:bodyPr>
            <a:noAutofit/>
          </a:bodyPr>
          <a:lstStyle/>
          <a:p>
            <a:r>
              <a:rPr lang="sr-Cyrl-RS" sz="2400" dirty="0" smtClean="0">
                <a:effectLst/>
                <a:latin typeface="Times New Roman" pitchFamily="18" charset="0"/>
                <a:cs typeface="Times New Roman" pitchFamily="18" charset="0"/>
              </a:rPr>
              <a:t>Никола је купио чоколаду.</a:t>
            </a:r>
            <a:br>
              <a:rPr lang="sr-Cyrl-RS" sz="2400" dirty="0" smtClean="0">
                <a:effectLst/>
                <a:latin typeface="Times New Roman" pitchFamily="18" charset="0"/>
                <a:cs typeface="Times New Roman" pitchFamily="18" charset="0"/>
              </a:rPr>
            </a:br>
            <a:r>
              <a:rPr lang="sr-Cyrl-RS" sz="2400" dirty="0" smtClean="0">
                <a:effectLst/>
                <a:latin typeface="Times New Roman" pitchFamily="18" charset="0"/>
                <a:cs typeface="Times New Roman" pitchFamily="18" charset="0"/>
              </a:rPr>
              <a:t>Чоколада и</a:t>
            </a:r>
            <a:r>
              <a:rPr lang="sr-Latn-RS" sz="2400" dirty="0" smtClean="0">
                <a:effectLst/>
                <a:latin typeface="Times New Roman" pitchFamily="18" charset="0"/>
                <a:cs typeface="Times New Roman" pitchFamily="18" charset="0"/>
              </a:rPr>
              <a:t> </a:t>
            </a:r>
            <a:r>
              <a:rPr lang="sr-Cyrl-RS" sz="2400" dirty="0" smtClean="0">
                <a:effectLst/>
                <a:latin typeface="Times New Roman" pitchFamily="18" charset="0"/>
                <a:cs typeface="Times New Roman" pitchFamily="18" charset="0"/>
              </a:rPr>
              <a:t>по, динар и</a:t>
            </a:r>
            <a:r>
              <a:rPr lang="sr-Latn-RS" sz="2400" dirty="0" smtClean="0">
                <a:effectLst/>
                <a:latin typeface="Times New Roman" pitchFamily="18" charset="0"/>
                <a:cs typeface="Times New Roman" pitchFamily="18" charset="0"/>
              </a:rPr>
              <a:t> </a:t>
            </a:r>
            <a:r>
              <a:rPr lang="sr-Cyrl-RS" sz="2400" dirty="0" smtClean="0">
                <a:effectLst/>
                <a:latin typeface="Times New Roman" pitchFamily="18" charset="0"/>
                <a:cs typeface="Times New Roman" pitchFamily="18" charset="0"/>
              </a:rPr>
              <a:t>по.</a:t>
            </a:r>
            <a:br>
              <a:rPr lang="sr-Cyrl-RS" sz="2400" dirty="0" smtClean="0">
                <a:effectLst/>
                <a:latin typeface="Times New Roman" pitchFamily="18" charset="0"/>
                <a:cs typeface="Times New Roman" pitchFamily="18" charset="0"/>
              </a:rPr>
            </a:br>
            <a:r>
              <a:rPr lang="sr-Cyrl-RS" sz="2400" dirty="0" smtClean="0">
                <a:effectLst/>
                <a:latin typeface="Times New Roman" pitchFamily="18" charset="0"/>
                <a:cs typeface="Times New Roman" pitchFamily="18" charset="0"/>
              </a:rPr>
              <a:t>Колико коштају 2 чоколаде?</a:t>
            </a:r>
            <a:endParaRPr lang="en-US" sz="2400" dirty="0">
              <a:effectLst/>
              <a:latin typeface="Times New Roman" pitchFamily="18" charset="0"/>
              <a:cs typeface="Times New Roman" pitchFamily="18" charset="0"/>
            </a:endParaRPr>
          </a:p>
        </p:txBody>
      </p:sp>
      <p:pic>
        <p:nvPicPr>
          <p:cNvPr id="2050" name="Picture 2" descr="C:\Users\Korisnik\Tracing\cokolada.jpg"/>
          <p:cNvPicPr>
            <a:picLocks noGrp="1" noChangeAspect="1" noChangeArrowheads="1"/>
          </p:cNvPicPr>
          <p:nvPr>
            <p:ph idx="1"/>
          </p:nvPr>
        </p:nvPicPr>
        <p:blipFill>
          <a:blip r:embed="rId2"/>
          <a:srcRect l="28825" t="39912" r="33481" b="20177"/>
          <a:stretch>
            <a:fillRect/>
          </a:stretch>
        </p:blipFill>
        <p:spPr bwMode="auto">
          <a:xfrm>
            <a:off x="2428860" y="3286124"/>
            <a:ext cx="2143140" cy="1512805"/>
          </a:xfrm>
          <a:prstGeom prst="rect">
            <a:avLst/>
          </a:prstGeom>
          <a:noFill/>
        </p:spPr>
      </p:pic>
      <p:pic>
        <p:nvPicPr>
          <p:cNvPr id="6" name="Picture 2" descr="C:\Users\Korisnik\Tracing\cokolada.jpg"/>
          <p:cNvPicPr>
            <a:picLocks noChangeAspect="1" noChangeArrowheads="1"/>
          </p:cNvPicPr>
          <p:nvPr/>
        </p:nvPicPr>
        <p:blipFill>
          <a:blip r:embed="rId2"/>
          <a:srcRect l="28825" t="39912" r="33481" b="20177"/>
          <a:stretch>
            <a:fillRect/>
          </a:stretch>
        </p:blipFill>
        <p:spPr bwMode="auto">
          <a:xfrm>
            <a:off x="4857752" y="3286124"/>
            <a:ext cx="2143140" cy="1512805"/>
          </a:xfrm>
          <a:prstGeom prst="rect">
            <a:avLst/>
          </a:prstGeom>
          <a:noFill/>
        </p:spPr>
      </p:pic>
    </p:spTree>
  </p:cSld>
  <p:clrMapOvr>
    <a:masterClrMapping/>
  </p:clrMapOvr>
  <p:transition>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r-Cyrl-RS" dirty="0" smtClean="0">
                <a:effectLst/>
                <a:latin typeface="Times New Roman" pitchFamily="18" charset="0"/>
                <a:cs typeface="Times New Roman" pitchFamily="18" charset="0"/>
              </a:rPr>
              <a:t>РЕШЕЊЕ:</a:t>
            </a:r>
            <a:endParaRPr lang="en-US" dirty="0">
              <a:effectLst/>
              <a:latin typeface="Times New Roman" pitchFamily="18" charset="0"/>
              <a:cs typeface="Times New Roman" pitchFamily="18" charset="0"/>
            </a:endParaRPr>
          </a:p>
        </p:txBody>
      </p:sp>
      <p:sp>
        <p:nvSpPr>
          <p:cNvPr id="3" name="Content Placeholder 2"/>
          <p:cNvSpPr>
            <a:spLocks noGrp="1"/>
          </p:cNvSpPr>
          <p:nvPr>
            <p:ph idx="1"/>
          </p:nvPr>
        </p:nvSpPr>
        <p:spPr>
          <a:xfrm>
            <a:off x="1142976" y="1447800"/>
            <a:ext cx="7429552" cy="4800600"/>
          </a:xfrm>
        </p:spPr>
        <p:txBody>
          <a:bodyPr>
            <a:normAutofit/>
          </a:bodyPr>
          <a:lstStyle/>
          <a:p>
            <a:pPr>
              <a:buNone/>
            </a:pPr>
            <a:endParaRPr lang="sr-Cyrl-RS" sz="9600" dirty="0" smtClean="0">
              <a:latin typeface="Times New Roman" pitchFamily="18" charset="0"/>
              <a:cs typeface="Times New Roman" pitchFamily="18" charset="0"/>
            </a:endParaRPr>
          </a:p>
          <a:p>
            <a:pPr algn="ctr">
              <a:buNone/>
            </a:pPr>
            <a:r>
              <a:rPr lang="sr-Cyrl-RS" sz="2400" dirty="0" smtClean="0">
                <a:latin typeface="Times New Roman" pitchFamily="18" charset="0"/>
                <a:cs typeface="Times New Roman" pitchFamily="18" charset="0"/>
              </a:rPr>
              <a:t>Једна чоколада је 1 динар, две чоколаде 2 динара.</a:t>
            </a:r>
            <a:r>
              <a:rPr lang="sr-Cyrl-RS" sz="9600" dirty="0" smtClean="0">
                <a:latin typeface="Times New Roman" pitchFamily="18" charset="0"/>
                <a:cs typeface="Times New Roman" pitchFamily="18" charset="0"/>
              </a:rPr>
              <a:t>     </a:t>
            </a:r>
          </a:p>
        </p:txBody>
      </p:sp>
      <p:pic>
        <p:nvPicPr>
          <p:cNvPr id="1027" name="Picture 3" descr="C:\Users\Korisnik\Tracing\serbia-1-dinar-coin-obverse-1.jpg"/>
          <p:cNvPicPr>
            <a:picLocks noChangeAspect="1" noChangeArrowheads="1"/>
          </p:cNvPicPr>
          <p:nvPr/>
        </p:nvPicPr>
        <p:blipFill>
          <a:blip r:embed="rId2" cstate="print"/>
          <a:srcRect/>
          <a:stretch>
            <a:fillRect/>
          </a:stretch>
        </p:blipFill>
        <p:spPr bwMode="auto">
          <a:xfrm>
            <a:off x="3286116" y="1428736"/>
            <a:ext cx="1182678" cy="1182678"/>
          </a:xfrm>
          <a:prstGeom prst="rect">
            <a:avLst/>
          </a:prstGeom>
          <a:noFill/>
        </p:spPr>
      </p:pic>
      <p:pic>
        <p:nvPicPr>
          <p:cNvPr id="10" name="Picture 3" descr="C:\Users\Korisnik\Tracing\serbia-1-dinar-coin-obverse-1.jpg"/>
          <p:cNvPicPr>
            <a:picLocks noChangeAspect="1" noChangeArrowheads="1"/>
          </p:cNvPicPr>
          <p:nvPr/>
        </p:nvPicPr>
        <p:blipFill>
          <a:blip r:embed="rId2" cstate="print"/>
          <a:srcRect/>
          <a:stretch>
            <a:fillRect/>
          </a:stretch>
        </p:blipFill>
        <p:spPr bwMode="auto">
          <a:xfrm>
            <a:off x="4572000" y="1428736"/>
            <a:ext cx="1182678" cy="1182678"/>
          </a:xfrm>
          <a:prstGeom prst="rect">
            <a:avLst/>
          </a:prstGeom>
          <a:noFill/>
        </p:spPr>
      </p:pic>
      <p:pic>
        <p:nvPicPr>
          <p:cNvPr id="6" name="Picture 2" descr="C:\Users\Korisnik\Searches\lightbulb-doodle-vector-27470992.jpg"/>
          <p:cNvPicPr>
            <a:picLocks noChangeAspect="1" noChangeArrowheads="1"/>
          </p:cNvPicPr>
          <p:nvPr/>
        </p:nvPicPr>
        <p:blipFill>
          <a:blip r:embed="rId3" cstate="print"/>
          <a:srcRect b="7407"/>
          <a:stretch>
            <a:fillRect/>
          </a:stretch>
        </p:blipFill>
        <p:spPr bwMode="auto">
          <a:xfrm>
            <a:off x="6357918" y="428604"/>
            <a:ext cx="2786082" cy="2786082"/>
          </a:xfrm>
          <a:prstGeom prst="rect">
            <a:avLst/>
          </a:prstGeom>
          <a:noFill/>
        </p:spPr>
      </p:pic>
    </p:spTree>
  </p:cSld>
  <p:clrMapOvr>
    <a:masterClrMapping/>
  </p:clrMapOvr>
  <p:transition>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r-Cyrl-RS" sz="2400" dirty="0" smtClean="0">
                <a:effectLst/>
                <a:latin typeface="Times New Roman" pitchFamily="18" charset="0"/>
                <a:cs typeface="Times New Roman" pitchFamily="18" charset="0"/>
              </a:rPr>
              <a:t>Уочи правило Аниног задатка и одговори колико тачкица треба да се стави уместо знака питања.</a:t>
            </a:r>
            <a:r>
              <a:rPr lang="sr-Cyrl-RS" sz="2400" dirty="0" smtClean="0">
                <a:latin typeface="Times New Roman" pitchFamily="18" charset="0"/>
                <a:cs typeface="Times New Roman" pitchFamily="18" charset="0"/>
              </a:rPr>
              <a:t> </a:t>
            </a:r>
            <a:endParaRPr lang="en-US" sz="2400" dirty="0">
              <a:latin typeface="Times New Roman" pitchFamily="18" charset="0"/>
              <a:cs typeface="Times New Roman" pitchFamily="18" charset="0"/>
            </a:endParaRPr>
          </a:p>
        </p:txBody>
      </p:sp>
      <p:graphicFrame>
        <p:nvGraphicFramePr>
          <p:cNvPr id="98" name="Content Placeholder 97"/>
          <p:cNvGraphicFramePr>
            <a:graphicFrameLocks noGrp="1"/>
          </p:cNvGraphicFramePr>
          <p:nvPr>
            <p:ph idx="1"/>
          </p:nvPr>
        </p:nvGraphicFramePr>
        <p:xfrm>
          <a:off x="3286117" y="1785928"/>
          <a:ext cx="3286150" cy="3500460"/>
        </p:xfrm>
        <a:graphic>
          <a:graphicData uri="http://schemas.openxmlformats.org/drawingml/2006/table">
            <a:tbl>
              <a:tblPr firstRow="1" bandRow="1">
                <a:tableStyleId>{5940675A-B579-460E-94D1-54222C63F5DA}</a:tableStyleId>
              </a:tblPr>
              <a:tblGrid>
                <a:gridCol w="657230"/>
                <a:gridCol w="657230"/>
                <a:gridCol w="657230"/>
                <a:gridCol w="657230"/>
                <a:gridCol w="657230"/>
              </a:tblGrid>
              <a:tr h="700092">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dirty="0"/>
                    </a:p>
                  </a:txBody>
                  <a:tcPr/>
                </a:tc>
              </a:tr>
              <a:tr h="700092">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a:p>
                  </a:txBody>
                  <a:tcPr/>
                </a:tc>
              </a:tr>
              <a:tr h="700092">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dirty="0"/>
                    </a:p>
                  </a:txBody>
                  <a:tcPr/>
                </a:tc>
              </a:tr>
              <a:tr h="700092">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r>
              <a:tr h="700092">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r>
            </a:tbl>
          </a:graphicData>
        </a:graphic>
      </p:graphicFrame>
      <p:sp>
        <p:nvSpPr>
          <p:cNvPr id="96" name="Oval 95"/>
          <p:cNvSpPr/>
          <p:nvPr/>
        </p:nvSpPr>
        <p:spPr>
          <a:xfrm>
            <a:off x="3571868" y="2071678"/>
            <a:ext cx="142876" cy="14287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03" name="Oval 102"/>
          <p:cNvSpPr/>
          <p:nvPr/>
        </p:nvSpPr>
        <p:spPr>
          <a:xfrm>
            <a:off x="6143636" y="2071678"/>
            <a:ext cx="142876" cy="14287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04" name="Oval 103"/>
          <p:cNvSpPr/>
          <p:nvPr/>
        </p:nvSpPr>
        <p:spPr>
          <a:xfrm>
            <a:off x="4286248" y="1928802"/>
            <a:ext cx="142876" cy="14287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05" name="Oval 104"/>
          <p:cNvSpPr/>
          <p:nvPr/>
        </p:nvSpPr>
        <p:spPr>
          <a:xfrm>
            <a:off x="4071934" y="2143116"/>
            <a:ext cx="142876" cy="14287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06" name="Oval 105"/>
          <p:cNvSpPr/>
          <p:nvPr/>
        </p:nvSpPr>
        <p:spPr>
          <a:xfrm>
            <a:off x="4714876" y="2143116"/>
            <a:ext cx="142876" cy="14287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07" name="Oval 106"/>
          <p:cNvSpPr/>
          <p:nvPr/>
        </p:nvSpPr>
        <p:spPr>
          <a:xfrm>
            <a:off x="4857752" y="1928802"/>
            <a:ext cx="142876" cy="14287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08" name="Oval 107"/>
          <p:cNvSpPr/>
          <p:nvPr/>
        </p:nvSpPr>
        <p:spPr>
          <a:xfrm>
            <a:off x="4929190" y="2143116"/>
            <a:ext cx="142876" cy="14287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09" name="Oval 108"/>
          <p:cNvSpPr/>
          <p:nvPr/>
        </p:nvSpPr>
        <p:spPr>
          <a:xfrm>
            <a:off x="5357818" y="2143116"/>
            <a:ext cx="142876" cy="14287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0" name="Oval 109"/>
          <p:cNvSpPr/>
          <p:nvPr/>
        </p:nvSpPr>
        <p:spPr>
          <a:xfrm>
            <a:off x="5572132" y="1928802"/>
            <a:ext cx="142876" cy="14287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1" name="Oval 110"/>
          <p:cNvSpPr/>
          <p:nvPr/>
        </p:nvSpPr>
        <p:spPr>
          <a:xfrm>
            <a:off x="3571868" y="3571876"/>
            <a:ext cx="142876" cy="14287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2" name="Oval 111"/>
          <p:cNvSpPr/>
          <p:nvPr/>
        </p:nvSpPr>
        <p:spPr>
          <a:xfrm>
            <a:off x="4786314" y="2857496"/>
            <a:ext cx="142876" cy="14287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3" name="Oval 112"/>
          <p:cNvSpPr/>
          <p:nvPr/>
        </p:nvSpPr>
        <p:spPr>
          <a:xfrm>
            <a:off x="5000628" y="2643182"/>
            <a:ext cx="142876" cy="14287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4" name="Oval 113"/>
          <p:cNvSpPr/>
          <p:nvPr/>
        </p:nvSpPr>
        <p:spPr>
          <a:xfrm>
            <a:off x="5572132" y="2643182"/>
            <a:ext cx="142876" cy="14287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5" name="Oval 114"/>
          <p:cNvSpPr/>
          <p:nvPr/>
        </p:nvSpPr>
        <p:spPr>
          <a:xfrm>
            <a:off x="5357818" y="2786058"/>
            <a:ext cx="142876" cy="14287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6" name="Oval 115"/>
          <p:cNvSpPr/>
          <p:nvPr/>
        </p:nvSpPr>
        <p:spPr>
          <a:xfrm>
            <a:off x="5572132" y="2857496"/>
            <a:ext cx="142876" cy="14287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7" name="Oval 116"/>
          <p:cNvSpPr/>
          <p:nvPr/>
        </p:nvSpPr>
        <p:spPr>
          <a:xfrm>
            <a:off x="6286512" y="2643182"/>
            <a:ext cx="142876" cy="14287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8" name="Oval 117"/>
          <p:cNvSpPr/>
          <p:nvPr/>
        </p:nvSpPr>
        <p:spPr>
          <a:xfrm>
            <a:off x="6072198" y="2857496"/>
            <a:ext cx="142876" cy="14287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9" name="Oval 118"/>
          <p:cNvSpPr/>
          <p:nvPr/>
        </p:nvSpPr>
        <p:spPr>
          <a:xfrm>
            <a:off x="3357554" y="3500438"/>
            <a:ext cx="142876" cy="14287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20" name="Oval 119"/>
          <p:cNvSpPr/>
          <p:nvPr/>
        </p:nvSpPr>
        <p:spPr>
          <a:xfrm>
            <a:off x="3571868" y="3357562"/>
            <a:ext cx="142876" cy="14287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21" name="Oval 120"/>
          <p:cNvSpPr/>
          <p:nvPr/>
        </p:nvSpPr>
        <p:spPr>
          <a:xfrm>
            <a:off x="3500430" y="2857496"/>
            <a:ext cx="142876" cy="14287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22" name="Oval 121"/>
          <p:cNvSpPr/>
          <p:nvPr/>
        </p:nvSpPr>
        <p:spPr>
          <a:xfrm>
            <a:off x="4143372" y="4929198"/>
            <a:ext cx="142876" cy="14287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23" name="Oval 122"/>
          <p:cNvSpPr/>
          <p:nvPr/>
        </p:nvSpPr>
        <p:spPr>
          <a:xfrm>
            <a:off x="4214810" y="4000504"/>
            <a:ext cx="142876" cy="14287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24" name="Oval 123"/>
          <p:cNvSpPr/>
          <p:nvPr/>
        </p:nvSpPr>
        <p:spPr>
          <a:xfrm>
            <a:off x="4143372" y="3500438"/>
            <a:ext cx="142876" cy="14287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25" name="Oval 124"/>
          <p:cNvSpPr/>
          <p:nvPr/>
        </p:nvSpPr>
        <p:spPr>
          <a:xfrm>
            <a:off x="4357686" y="3286124"/>
            <a:ext cx="142876" cy="14287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26" name="Oval 125"/>
          <p:cNvSpPr/>
          <p:nvPr/>
        </p:nvSpPr>
        <p:spPr>
          <a:xfrm>
            <a:off x="6000760" y="3500438"/>
            <a:ext cx="142876" cy="14287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27" name="Oval 126"/>
          <p:cNvSpPr/>
          <p:nvPr/>
        </p:nvSpPr>
        <p:spPr>
          <a:xfrm>
            <a:off x="6215074" y="3357562"/>
            <a:ext cx="142876" cy="14287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28" name="Oval 127"/>
          <p:cNvSpPr/>
          <p:nvPr/>
        </p:nvSpPr>
        <p:spPr>
          <a:xfrm>
            <a:off x="5357818" y="3571876"/>
            <a:ext cx="142876" cy="14287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29" name="Oval 128"/>
          <p:cNvSpPr/>
          <p:nvPr/>
        </p:nvSpPr>
        <p:spPr>
          <a:xfrm>
            <a:off x="5572132" y="3357562"/>
            <a:ext cx="142876" cy="14287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30" name="Oval 129"/>
          <p:cNvSpPr/>
          <p:nvPr/>
        </p:nvSpPr>
        <p:spPr>
          <a:xfrm>
            <a:off x="3428992" y="4214818"/>
            <a:ext cx="142876" cy="14287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31" name="Oval 130"/>
          <p:cNvSpPr/>
          <p:nvPr/>
        </p:nvSpPr>
        <p:spPr>
          <a:xfrm>
            <a:off x="3643306" y="4000504"/>
            <a:ext cx="142876" cy="14287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32" name="Oval 131"/>
          <p:cNvSpPr/>
          <p:nvPr/>
        </p:nvSpPr>
        <p:spPr>
          <a:xfrm>
            <a:off x="4857752" y="3500438"/>
            <a:ext cx="142876" cy="14287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33" name="Oval 132"/>
          <p:cNvSpPr/>
          <p:nvPr/>
        </p:nvSpPr>
        <p:spPr>
          <a:xfrm>
            <a:off x="3571868" y="4857760"/>
            <a:ext cx="142876" cy="14287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34" name="Oval 133"/>
          <p:cNvSpPr/>
          <p:nvPr/>
        </p:nvSpPr>
        <p:spPr>
          <a:xfrm>
            <a:off x="6215074" y="4857760"/>
            <a:ext cx="142876" cy="14287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35" name="Oval 134"/>
          <p:cNvSpPr/>
          <p:nvPr/>
        </p:nvSpPr>
        <p:spPr>
          <a:xfrm>
            <a:off x="4286248" y="4714884"/>
            <a:ext cx="142876" cy="14287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36" name="Oval 135"/>
          <p:cNvSpPr/>
          <p:nvPr/>
        </p:nvSpPr>
        <p:spPr>
          <a:xfrm>
            <a:off x="4714876" y="4929198"/>
            <a:ext cx="142876" cy="14287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37" name="Oval 136"/>
          <p:cNvSpPr/>
          <p:nvPr/>
        </p:nvSpPr>
        <p:spPr>
          <a:xfrm>
            <a:off x="4857752" y="4714884"/>
            <a:ext cx="142876" cy="14287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38" name="Oval 137"/>
          <p:cNvSpPr/>
          <p:nvPr/>
        </p:nvSpPr>
        <p:spPr>
          <a:xfrm>
            <a:off x="4929190" y="5000636"/>
            <a:ext cx="142876" cy="14287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39" name="Oval 138"/>
          <p:cNvSpPr/>
          <p:nvPr/>
        </p:nvSpPr>
        <p:spPr>
          <a:xfrm>
            <a:off x="4286248" y="4214818"/>
            <a:ext cx="142876" cy="14287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40" name="Oval 139"/>
          <p:cNvSpPr/>
          <p:nvPr/>
        </p:nvSpPr>
        <p:spPr>
          <a:xfrm>
            <a:off x="4071934" y="4214818"/>
            <a:ext cx="142876" cy="14287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41" name="Oval 140"/>
          <p:cNvSpPr/>
          <p:nvPr/>
        </p:nvSpPr>
        <p:spPr>
          <a:xfrm>
            <a:off x="4214810" y="2786058"/>
            <a:ext cx="142876" cy="14287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42" name="Oval 141"/>
          <p:cNvSpPr/>
          <p:nvPr/>
        </p:nvSpPr>
        <p:spPr>
          <a:xfrm>
            <a:off x="5572132" y="4714884"/>
            <a:ext cx="142876" cy="14287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43" name="Oval 142"/>
          <p:cNvSpPr/>
          <p:nvPr/>
        </p:nvSpPr>
        <p:spPr>
          <a:xfrm>
            <a:off x="5357818" y="4929198"/>
            <a:ext cx="142876" cy="14287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44" name="Oval 143"/>
          <p:cNvSpPr/>
          <p:nvPr/>
        </p:nvSpPr>
        <p:spPr>
          <a:xfrm>
            <a:off x="6215074" y="3571876"/>
            <a:ext cx="142876" cy="14287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45" name="Oval 144"/>
          <p:cNvSpPr/>
          <p:nvPr/>
        </p:nvSpPr>
        <p:spPr>
          <a:xfrm>
            <a:off x="3714744" y="2643182"/>
            <a:ext cx="142876" cy="14287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46" name="Oval 145"/>
          <p:cNvSpPr/>
          <p:nvPr/>
        </p:nvSpPr>
        <p:spPr>
          <a:xfrm>
            <a:off x="5500694" y="4143380"/>
            <a:ext cx="142876" cy="14287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47" name="Oval 146"/>
          <p:cNvSpPr/>
          <p:nvPr/>
        </p:nvSpPr>
        <p:spPr>
          <a:xfrm>
            <a:off x="6072198" y="4214818"/>
            <a:ext cx="142876" cy="14287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48" name="Oval 147"/>
          <p:cNvSpPr/>
          <p:nvPr/>
        </p:nvSpPr>
        <p:spPr>
          <a:xfrm>
            <a:off x="6286512" y="4000504"/>
            <a:ext cx="142876" cy="14287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49" name="TextBox 148"/>
          <p:cNvSpPr txBox="1"/>
          <p:nvPr/>
        </p:nvSpPr>
        <p:spPr>
          <a:xfrm>
            <a:off x="4643438" y="3857628"/>
            <a:ext cx="714380" cy="707886"/>
          </a:xfrm>
          <a:prstGeom prst="rect">
            <a:avLst/>
          </a:prstGeom>
          <a:noFill/>
        </p:spPr>
        <p:txBody>
          <a:bodyPr wrap="square" rtlCol="0">
            <a:spAutoFit/>
          </a:bodyPr>
          <a:lstStyle/>
          <a:p>
            <a:r>
              <a:rPr lang="sr-Latn-RS" sz="4000" b="1" dirty="0" smtClean="0"/>
              <a:t>?</a:t>
            </a:r>
            <a:endParaRPr lang="en-US" sz="4000" b="1" dirty="0"/>
          </a:p>
        </p:txBody>
      </p:sp>
    </p:spTree>
  </p:cSld>
  <p:clrMapOvr>
    <a:masterClrMapping/>
  </p:clrMapOvr>
  <p:transition>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Cyrl-RS" dirty="0" smtClean="0">
                <a:effectLst/>
                <a:latin typeface="Times New Roman" pitchFamily="18" charset="0"/>
                <a:cs typeface="Times New Roman" pitchFamily="18" charset="0"/>
              </a:rPr>
              <a:t>РЕШЕЊЕ:</a:t>
            </a:r>
            <a:endParaRPr lang="en-US" dirty="0">
              <a:effectLst/>
              <a:latin typeface="Times New Roman" pitchFamily="18" charset="0"/>
              <a:cs typeface="Times New Roman" pitchFamily="18" charset="0"/>
            </a:endParaRPr>
          </a:p>
        </p:txBody>
      </p:sp>
      <p:sp>
        <p:nvSpPr>
          <p:cNvPr id="6" name="Oval 5"/>
          <p:cNvSpPr/>
          <p:nvPr/>
        </p:nvSpPr>
        <p:spPr>
          <a:xfrm>
            <a:off x="3071802" y="3429000"/>
            <a:ext cx="1500198" cy="164307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Oval 4"/>
          <p:cNvSpPr/>
          <p:nvPr/>
        </p:nvSpPr>
        <p:spPr>
          <a:xfrm>
            <a:off x="4357686" y="1928802"/>
            <a:ext cx="1500198" cy="164307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7" name="Picture 2" descr="C:\Users\Korisnik\Searches\lightbulb-doodle-vector-27470992.jpg"/>
          <p:cNvPicPr>
            <a:picLocks noChangeAspect="1" noChangeArrowheads="1"/>
          </p:cNvPicPr>
          <p:nvPr/>
        </p:nvPicPr>
        <p:blipFill>
          <a:blip r:embed="rId2" cstate="print"/>
          <a:srcRect b="7407"/>
          <a:stretch>
            <a:fillRect/>
          </a:stretch>
        </p:blipFill>
        <p:spPr bwMode="auto">
          <a:xfrm>
            <a:off x="6357918" y="4071918"/>
            <a:ext cx="2786082" cy="2786082"/>
          </a:xfrm>
          <a:prstGeom prst="rect">
            <a:avLst/>
          </a:prstGeom>
          <a:noFill/>
        </p:spPr>
      </p:pic>
    </p:spTree>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Cyrl-RS" dirty="0" smtClean="0">
                <a:effectLst/>
                <a:latin typeface="Times New Roman" pitchFamily="18" charset="0"/>
                <a:cs typeface="Times New Roman" pitchFamily="18" charset="0"/>
              </a:rPr>
              <a:t>РЕШЕЊЕ:</a:t>
            </a:r>
            <a:endParaRPr lang="en-US" dirty="0">
              <a:effectLst/>
              <a:latin typeface="Times New Roman" pitchFamily="18" charset="0"/>
              <a:cs typeface="Times New Roman" pitchFamily="18" charset="0"/>
            </a:endParaRPr>
          </a:p>
        </p:txBody>
      </p:sp>
      <p:sp>
        <p:nvSpPr>
          <p:cNvPr id="3" name="Content Placeholder 2"/>
          <p:cNvSpPr>
            <a:spLocks noGrp="1"/>
          </p:cNvSpPr>
          <p:nvPr>
            <p:ph idx="1"/>
          </p:nvPr>
        </p:nvSpPr>
        <p:spPr>
          <a:xfrm>
            <a:off x="1435608" y="1071546"/>
            <a:ext cx="6851168" cy="4143404"/>
          </a:xfrm>
        </p:spPr>
        <p:txBody>
          <a:bodyPr>
            <a:normAutofit/>
          </a:bodyPr>
          <a:lstStyle/>
          <a:p>
            <a:pPr algn="ctr">
              <a:buNone/>
            </a:pPr>
            <a:r>
              <a:rPr lang="sr-Cyrl-RS" sz="9600" dirty="0" smtClean="0">
                <a:latin typeface="Times New Roman" pitchFamily="18" charset="0"/>
                <a:cs typeface="Times New Roman" pitchFamily="18" charset="0"/>
              </a:rPr>
              <a:t>24 </a:t>
            </a:r>
          </a:p>
          <a:p>
            <a:pPr>
              <a:buNone/>
            </a:pPr>
            <a:r>
              <a:rPr lang="sr-Cyrl-RS" sz="2400" dirty="0" smtClean="0">
                <a:latin typeface="Times New Roman" pitchFamily="18" charset="0"/>
                <a:cs typeface="Times New Roman" pitchFamily="18" charset="0"/>
              </a:rPr>
              <a:t>    Када кренемо од броја 3 у смеру казаљке на сату, сваки број се повећава за 3. Значи Стефан је појео парче пице на коме су биле 24 маслине.</a:t>
            </a:r>
          </a:p>
        </p:txBody>
      </p:sp>
      <p:pic>
        <p:nvPicPr>
          <p:cNvPr id="6" name="Picture 2" descr="C:\Users\Korisnik\Searches\lightbulb-doodle-vector-27470992.jpg"/>
          <p:cNvPicPr>
            <a:picLocks noChangeAspect="1" noChangeArrowheads="1"/>
          </p:cNvPicPr>
          <p:nvPr/>
        </p:nvPicPr>
        <p:blipFill>
          <a:blip r:embed="rId2" cstate="print"/>
          <a:srcRect b="7407"/>
          <a:stretch>
            <a:fillRect/>
          </a:stretch>
        </p:blipFill>
        <p:spPr bwMode="auto">
          <a:xfrm>
            <a:off x="6357918" y="4071918"/>
            <a:ext cx="2786082" cy="2786082"/>
          </a:xfrm>
          <a:prstGeom prst="rect">
            <a:avLst/>
          </a:prstGeom>
          <a:noFill/>
        </p:spPr>
      </p:pic>
    </p:spTree>
  </p:cSld>
  <p:clrMapOvr>
    <a:masterClrMapping/>
  </p:clrMapOvr>
  <p:transition>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728" y="571480"/>
            <a:ext cx="7498080" cy="857248"/>
          </a:xfrm>
        </p:spPr>
        <p:txBody>
          <a:bodyPr>
            <a:noAutofit/>
          </a:bodyPr>
          <a:lstStyle/>
          <a:p>
            <a:r>
              <a:rPr lang="sr-Cyrl-RS" sz="2400" dirty="0" smtClean="0">
                <a:effectLst/>
                <a:latin typeface="Times New Roman" pitchFamily="18" charset="0"/>
                <a:cs typeface="Times New Roman" pitchFamily="18" charset="0"/>
              </a:rPr>
              <a:t>Андреина мачка се пење уз дрво високо 15 метара. </a:t>
            </a:r>
            <a:br>
              <a:rPr lang="sr-Cyrl-RS" sz="2400" dirty="0" smtClean="0">
                <a:effectLst/>
                <a:latin typeface="Times New Roman" pitchFamily="18" charset="0"/>
                <a:cs typeface="Times New Roman" pitchFamily="18" charset="0"/>
              </a:rPr>
            </a:br>
            <a:r>
              <a:rPr lang="sr-Cyrl-RS" sz="2400" dirty="0" smtClean="0">
                <a:effectLst/>
                <a:latin typeface="Times New Roman" pitchFamily="18" charset="0"/>
                <a:cs typeface="Times New Roman" pitchFamily="18" charset="0"/>
              </a:rPr>
              <a:t>Пре подне се попне 3 метара, а поподне спусти 2 метра.</a:t>
            </a:r>
            <a:br>
              <a:rPr lang="sr-Cyrl-RS" sz="2400" dirty="0" smtClean="0">
                <a:effectLst/>
                <a:latin typeface="Times New Roman" pitchFamily="18" charset="0"/>
                <a:cs typeface="Times New Roman" pitchFamily="18" charset="0"/>
              </a:rPr>
            </a:br>
            <a:r>
              <a:rPr lang="sr-Cyrl-RS" sz="2400" dirty="0" smtClean="0">
                <a:effectLst/>
                <a:latin typeface="Times New Roman" pitchFamily="18" charset="0"/>
                <a:cs typeface="Times New Roman" pitchFamily="18" charset="0"/>
              </a:rPr>
              <a:t>Којег ће дана стићи на врх дрвета, ако је кренула да се пење у четвртак?  </a:t>
            </a:r>
            <a:endParaRPr lang="en-US" sz="2400" dirty="0">
              <a:effectLst/>
              <a:latin typeface="Times New Roman" pitchFamily="18" charset="0"/>
              <a:cs typeface="Times New Roman" pitchFamily="18" charset="0"/>
            </a:endParaRPr>
          </a:p>
        </p:txBody>
      </p:sp>
      <p:pic>
        <p:nvPicPr>
          <p:cNvPr id="1026" name="Picture 2" descr="C:\Users\Korisnik\Tracing\drvo-značenje-poreklo-reči.png"/>
          <p:cNvPicPr>
            <a:picLocks noGrp="1" noChangeAspect="1" noChangeArrowheads="1"/>
          </p:cNvPicPr>
          <p:nvPr>
            <p:ph idx="1"/>
          </p:nvPr>
        </p:nvPicPr>
        <p:blipFill>
          <a:blip r:embed="rId2"/>
          <a:srcRect/>
          <a:stretch>
            <a:fillRect/>
          </a:stretch>
        </p:blipFill>
        <p:spPr bwMode="auto">
          <a:xfrm>
            <a:off x="4546185" y="1643050"/>
            <a:ext cx="4597815" cy="4000528"/>
          </a:xfrm>
          <a:prstGeom prst="rect">
            <a:avLst/>
          </a:prstGeom>
          <a:noFill/>
        </p:spPr>
      </p:pic>
      <p:pic>
        <p:nvPicPr>
          <p:cNvPr id="1027" name="Picture 3" descr="C:\Users\Korisnik\Tracing\devojcica.jpg"/>
          <p:cNvPicPr>
            <a:picLocks noChangeAspect="1" noChangeArrowheads="1"/>
          </p:cNvPicPr>
          <p:nvPr/>
        </p:nvPicPr>
        <p:blipFill>
          <a:blip r:embed="rId3"/>
          <a:srcRect/>
          <a:stretch>
            <a:fillRect/>
          </a:stretch>
        </p:blipFill>
        <p:spPr bwMode="auto">
          <a:xfrm>
            <a:off x="1000100" y="2071678"/>
            <a:ext cx="3363019" cy="4786322"/>
          </a:xfrm>
          <a:prstGeom prst="rect">
            <a:avLst/>
          </a:prstGeom>
          <a:noFill/>
        </p:spPr>
      </p:pic>
      <p:pic>
        <p:nvPicPr>
          <p:cNvPr id="1029" name="Picture 5" descr="C:\Users\Korisnik\Tracing\macke_09.jpg"/>
          <p:cNvPicPr>
            <a:picLocks noChangeAspect="1" noChangeArrowheads="1"/>
          </p:cNvPicPr>
          <p:nvPr/>
        </p:nvPicPr>
        <p:blipFill>
          <a:blip r:embed="rId4" cstate="print"/>
          <a:srcRect/>
          <a:stretch>
            <a:fillRect/>
          </a:stretch>
        </p:blipFill>
        <p:spPr bwMode="auto">
          <a:xfrm>
            <a:off x="3786183" y="4786322"/>
            <a:ext cx="1446602" cy="1928802"/>
          </a:xfrm>
          <a:prstGeom prst="rect">
            <a:avLst/>
          </a:prstGeom>
          <a:noFill/>
        </p:spPr>
      </p:pic>
    </p:spTree>
  </p:cSld>
  <p:clrMapOvr>
    <a:masterClrMapping/>
  </p:clrMapOvr>
  <p:transition>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Cyrl-RS" dirty="0" smtClean="0">
                <a:effectLst/>
                <a:latin typeface="Times New Roman" pitchFamily="18" charset="0"/>
                <a:cs typeface="Times New Roman" pitchFamily="18" charset="0"/>
              </a:rPr>
              <a:t>РЕШЕЊЕ:</a:t>
            </a:r>
            <a:endParaRPr lang="en-US" dirty="0">
              <a:effectLst/>
              <a:latin typeface="Times New Roman" pitchFamily="18" charset="0"/>
              <a:cs typeface="Times New Roman" pitchFamily="18" charset="0"/>
            </a:endParaRPr>
          </a:p>
        </p:txBody>
      </p:sp>
      <p:sp>
        <p:nvSpPr>
          <p:cNvPr id="3" name="Content Placeholder 2"/>
          <p:cNvSpPr>
            <a:spLocks noGrp="1"/>
          </p:cNvSpPr>
          <p:nvPr>
            <p:ph idx="1"/>
          </p:nvPr>
        </p:nvSpPr>
        <p:spPr>
          <a:xfrm>
            <a:off x="1285852" y="857232"/>
            <a:ext cx="7429552" cy="5391168"/>
          </a:xfrm>
        </p:spPr>
        <p:txBody>
          <a:bodyPr/>
          <a:lstStyle/>
          <a:p>
            <a:pPr algn="ctr">
              <a:buNone/>
            </a:pPr>
            <a:r>
              <a:rPr lang="sr-Cyrl-RS" sz="5400" dirty="0" smtClean="0">
                <a:latin typeface="Times New Roman" pitchFamily="18" charset="0"/>
                <a:cs typeface="Times New Roman" pitchFamily="18" charset="0"/>
              </a:rPr>
              <a:t>у петак</a:t>
            </a:r>
            <a:endParaRPr lang="sr-Cyrl-RS" sz="5400" dirty="0" smtClean="0"/>
          </a:p>
          <a:p>
            <a:pPr>
              <a:buNone/>
            </a:pPr>
            <a:r>
              <a:rPr lang="sr-Cyrl-RS" sz="2400" dirty="0" smtClean="0">
                <a:latin typeface="Times New Roman" pitchFamily="18" charset="0"/>
                <a:cs typeface="Times New Roman" pitchFamily="18" charset="0"/>
              </a:rPr>
              <a:t>    Андреина мачка се за један дан попне 3м-2м=1м.</a:t>
            </a:r>
          </a:p>
          <a:p>
            <a:pPr>
              <a:buNone/>
            </a:pPr>
            <a:r>
              <a:rPr lang="sr-Cyrl-RS" sz="2400" dirty="0" smtClean="0">
                <a:latin typeface="Times New Roman" pitchFamily="18" charset="0"/>
                <a:cs typeface="Times New Roman" pitchFamily="18" charset="0"/>
              </a:rPr>
              <a:t>    Како је дрво високо 15 метара требаће јој је 15:1=15 дана да дође на врх дрвета.</a:t>
            </a:r>
            <a:r>
              <a:rPr lang="sr-Cyrl-RS" sz="2400" dirty="0" smtClean="0"/>
              <a:t> </a:t>
            </a:r>
          </a:p>
          <a:p>
            <a:pPr>
              <a:buNone/>
            </a:pPr>
            <a:r>
              <a:rPr lang="sr-Cyrl-RS" sz="2400" dirty="0" smtClean="0">
                <a:latin typeface="Times New Roman" pitchFamily="18" charset="0"/>
                <a:cs typeface="Times New Roman" pitchFamily="18" charset="0"/>
              </a:rPr>
              <a:t>    Онда је 15:7(број дана у недељи)=2(1)</a:t>
            </a:r>
            <a:r>
              <a:rPr lang="sr-Cyrl-RS" dirty="0" smtClean="0"/>
              <a:t> </a:t>
            </a:r>
          </a:p>
          <a:p>
            <a:pPr>
              <a:buNone/>
            </a:pPr>
            <a:r>
              <a:rPr lang="sr-Cyrl-RS" sz="2400" dirty="0" smtClean="0">
                <a:latin typeface="Times New Roman" pitchFamily="18" charset="0"/>
                <a:cs typeface="Times New Roman" pitchFamily="18" charset="0"/>
              </a:rPr>
              <a:t>    Значи, мачки су потребне 2 пуне недеље и 1 дан да се попне на дрво. Тај дан је петак.</a:t>
            </a:r>
            <a:r>
              <a:rPr lang="sr-Cyrl-RS" dirty="0" smtClean="0"/>
              <a:t>                    </a:t>
            </a:r>
            <a:endParaRPr lang="sr-Cyrl-RS" sz="5400" dirty="0" smtClean="0"/>
          </a:p>
        </p:txBody>
      </p:sp>
      <p:pic>
        <p:nvPicPr>
          <p:cNvPr id="4" name="Picture 2" descr="C:\Users\Korisnik\Searches\lightbulb-doodle-vector-27470992.jpg"/>
          <p:cNvPicPr>
            <a:picLocks noChangeAspect="1" noChangeArrowheads="1"/>
          </p:cNvPicPr>
          <p:nvPr/>
        </p:nvPicPr>
        <p:blipFill>
          <a:blip r:embed="rId2" cstate="print"/>
          <a:srcRect b="7407"/>
          <a:stretch>
            <a:fillRect/>
          </a:stretch>
        </p:blipFill>
        <p:spPr bwMode="auto">
          <a:xfrm>
            <a:off x="6357918" y="4071918"/>
            <a:ext cx="2786082" cy="2786082"/>
          </a:xfrm>
          <a:prstGeom prst="rect">
            <a:avLst/>
          </a:prstGeom>
          <a:noFill/>
        </p:spPr>
      </p:pic>
    </p:spTree>
  </p:cSld>
  <p:clrMapOvr>
    <a:masterClrMapping/>
  </p:clrMapOvr>
  <p:transition>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728" y="285728"/>
            <a:ext cx="7498080" cy="1143000"/>
          </a:xfrm>
        </p:spPr>
        <p:txBody>
          <a:bodyPr>
            <a:noAutofit/>
          </a:bodyPr>
          <a:lstStyle/>
          <a:p>
            <a:r>
              <a:rPr lang="sr-Cyrl-RS" sz="2400" dirty="0" smtClean="0">
                <a:effectLst/>
                <a:latin typeface="Times New Roman" pitchFamily="18" charset="0"/>
                <a:cs typeface="Times New Roman" pitchFamily="18" charset="0"/>
              </a:rPr>
              <a:t>Дуња је у 7 кавеза сместила својих 55 зечева.</a:t>
            </a:r>
            <a:br>
              <a:rPr lang="sr-Cyrl-RS" sz="2400" dirty="0" smtClean="0">
                <a:effectLst/>
                <a:latin typeface="Times New Roman" pitchFamily="18" charset="0"/>
                <a:cs typeface="Times New Roman" pitchFamily="18" charset="0"/>
              </a:rPr>
            </a:br>
            <a:r>
              <a:rPr lang="sr-Cyrl-RS" sz="2400" dirty="0" smtClean="0">
                <a:effectLst/>
                <a:latin typeface="Times New Roman" pitchFamily="18" charset="0"/>
                <a:cs typeface="Times New Roman" pitchFamily="18" charset="0"/>
              </a:rPr>
              <a:t>Зашто бар у једном кавезу мора бити непаран број зечева?</a:t>
            </a:r>
            <a:endParaRPr lang="en-US" sz="2400" dirty="0">
              <a:effectLst/>
              <a:latin typeface="Times New Roman" pitchFamily="18" charset="0"/>
              <a:cs typeface="Times New Roman" pitchFamily="18" charset="0"/>
            </a:endParaRPr>
          </a:p>
        </p:txBody>
      </p:sp>
      <p:pic>
        <p:nvPicPr>
          <p:cNvPr id="1026" name="Picture 2" descr="C:\Users\Korisnik\Tracing\crno-beli-poster-slika-za-deciju-sobu-zeke-art-p-0387.jpg"/>
          <p:cNvPicPr>
            <a:picLocks noGrp="1" noChangeAspect="1" noChangeArrowheads="1"/>
          </p:cNvPicPr>
          <p:nvPr>
            <p:ph idx="1"/>
          </p:nvPr>
        </p:nvPicPr>
        <p:blipFill>
          <a:blip r:embed="rId2"/>
          <a:srcRect l="22735" t="16244" r="22781" b="14138"/>
          <a:stretch>
            <a:fillRect/>
          </a:stretch>
        </p:blipFill>
        <p:spPr bwMode="auto">
          <a:xfrm>
            <a:off x="3143240" y="1714488"/>
            <a:ext cx="3214710" cy="4290249"/>
          </a:xfrm>
          <a:prstGeom prst="rect">
            <a:avLst/>
          </a:prstGeom>
          <a:noFill/>
        </p:spPr>
      </p:pic>
    </p:spTree>
  </p:cSld>
  <p:clrMapOvr>
    <a:masterClrMapping/>
  </p:clrMapOvr>
  <p:transition>
    <p:wipe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Cyrl-RS" dirty="0" smtClean="0">
                <a:effectLst/>
                <a:latin typeface="Times New Roman" pitchFamily="18" charset="0"/>
                <a:cs typeface="Times New Roman" pitchFamily="18" charset="0"/>
              </a:rPr>
              <a:t>РЕШЕЊЕ:</a:t>
            </a:r>
            <a:endParaRPr lang="en-US" dirty="0">
              <a:effectLst/>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a:buNone/>
            </a:pPr>
            <a:endParaRPr lang="sr-Cyrl-RS" dirty="0" smtClean="0"/>
          </a:p>
          <a:p>
            <a:pPr>
              <a:buNone/>
            </a:pPr>
            <a:endParaRPr lang="sr-Cyrl-RS" dirty="0" smtClean="0"/>
          </a:p>
          <a:p>
            <a:pPr>
              <a:buNone/>
            </a:pPr>
            <a:r>
              <a:rPr lang="sr-Cyrl-RS" sz="4400" dirty="0" smtClean="0">
                <a:latin typeface="Times New Roman" pitchFamily="18" charset="0"/>
                <a:cs typeface="Times New Roman" pitchFamily="18" charset="0"/>
              </a:rPr>
              <a:t>Зато што Дуња има непаран</a:t>
            </a:r>
            <a:endParaRPr lang="sr-Latn-RS" sz="4400" dirty="0" smtClean="0">
              <a:latin typeface="Times New Roman" pitchFamily="18" charset="0"/>
              <a:cs typeface="Times New Roman" pitchFamily="18" charset="0"/>
            </a:endParaRPr>
          </a:p>
          <a:p>
            <a:pPr>
              <a:buNone/>
            </a:pPr>
            <a:r>
              <a:rPr lang="sr-Cyrl-RS" sz="4400" dirty="0" smtClean="0">
                <a:latin typeface="Times New Roman" pitchFamily="18" charset="0"/>
                <a:cs typeface="Times New Roman" pitchFamily="18" charset="0"/>
              </a:rPr>
              <a:t>број зечева.</a:t>
            </a:r>
            <a:endParaRPr lang="en-US" sz="4400" dirty="0">
              <a:latin typeface="Times New Roman" pitchFamily="18" charset="0"/>
              <a:cs typeface="Times New Roman" pitchFamily="18" charset="0"/>
            </a:endParaRPr>
          </a:p>
        </p:txBody>
      </p:sp>
      <p:pic>
        <p:nvPicPr>
          <p:cNvPr id="4" name="Picture 2" descr="C:\Users\Korisnik\Searches\lightbulb-doodle-vector-27470992.jpg"/>
          <p:cNvPicPr>
            <a:picLocks noChangeAspect="1" noChangeArrowheads="1"/>
          </p:cNvPicPr>
          <p:nvPr/>
        </p:nvPicPr>
        <p:blipFill>
          <a:blip r:embed="rId2" cstate="print"/>
          <a:srcRect b="7407"/>
          <a:stretch>
            <a:fillRect/>
          </a:stretch>
        </p:blipFill>
        <p:spPr bwMode="auto">
          <a:xfrm>
            <a:off x="6357918" y="4071918"/>
            <a:ext cx="2786082" cy="2786082"/>
          </a:xfrm>
          <a:prstGeom prst="rect">
            <a:avLst/>
          </a:prstGeom>
          <a:noFill/>
        </p:spPr>
      </p:pic>
    </p:spTree>
  </p:cSld>
  <p:clrMapOvr>
    <a:masterClrMapping/>
  </p:clrMapOvr>
  <p:transition>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r-Cyrl-RS" sz="2200" dirty="0" smtClean="0">
                <a:effectLst/>
                <a:latin typeface="Times New Roman" pitchFamily="18" charset="0"/>
                <a:cs typeface="Times New Roman" pitchFamily="18" charset="0"/>
              </a:rPr>
              <a:t>Када Марко купи 9 оловака преостаје му 5 динара,</a:t>
            </a:r>
            <a:br>
              <a:rPr lang="sr-Cyrl-RS" sz="2200" dirty="0" smtClean="0">
                <a:effectLst/>
                <a:latin typeface="Times New Roman" pitchFamily="18" charset="0"/>
                <a:cs typeface="Times New Roman" pitchFamily="18" charset="0"/>
              </a:rPr>
            </a:br>
            <a:r>
              <a:rPr lang="sr-Cyrl-RS" sz="2200" dirty="0" smtClean="0">
                <a:effectLst/>
                <a:latin typeface="Times New Roman" pitchFamily="18" charset="0"/>
                <a:cs typeface="Times New Roman" pitchFamily="18" charset="0"/>
              </a:rPr>
              <a:t>а ако купи 13 оловака недостаје му 7 динара.</a:t>
            </a:r>
            <a:br>
              <a:rPr lang="sr-Cyrl-RS" sz="2200" dirty="0" smtClean="0">
                <a:effectLst/>
                <a:latin typeface="Times New Roman" pitchFamily="18" charset="0"/>
                <a:cs typeface="Times New Roman" pitchFamily="18" charset="0"/>
              </a:rPr>
            </a:br>
            <a:r>
              <a:rPr lang="sr-Cyrl-RS" sz="2200" dirty="0" smtClean="0">
                <a:effectLst/>
                <a:latin typeface="Times New Roman" pitchFamily="18" charset="0"/>
                <a:cs typeface="Times New Roman" pitchFamily="18" charset="0"/>
              </a:rPr>
              <a:t>Колико је динара имао?</a:t>
            </a:r>
            <a:r>
              <a:rPr lang="sr-Latn-RS" sz="1800" dirty="0" smtClean="0">
                <a:effectLst/>
                <a:latin typeface="Times New Roman" pitchFamily="18" charset="0"/>
                <a:cs typeface="Times New Roman" pitchFamily="18" charset="0"/>
              </a:rPr>
              <a:t/>
            </a:r>
            <a:br>
              <a:rPr lang="sr-Latn-RS" sz="1800" dirty="0" smtClean="0">
                <a:effectLst/>
                <a:latin typeface="Times New Roman" pitchFamily="18" charset="0"/>
                <a:cs typeface="Times New Roman" pitchFamily="18" charset="0"/>
              </a:rPr>
            </a:br>
            <a:endParaRPr lang="en-US" sz="1800" dirty="0">
              <a:effectLst/>
              <a:latin typeface="Times New Roman" pitchFamily="18" charset="0"/>
              <a:cs typeface="Times New Roman" pitchFamily="18" charset="0"/>
            </a:endParaRPr>
          </a:p>
        </p:txBody>
      </p:sp>
      <p:pic>
        <p:nvPicPr>
          <p:cNvPr id="1027" name="Picture 3" descr="C:\Users\Korisnik\Tracing\olovka.jpg"/>
          <p:cNvPicPr>
            <a:picLocks noGrp="1" noChangeAspect="1" noChangeArrowheads="1"/>
          </p:cNvPicPr>
          <p:nvPr>
            <p:ph idx="1"/>
          </p:nvPr>
        </p:nvPicPr>
        <p:blipFill>
          <a:blip r:embed="rId2"/>
          <a:srcRect/>
          <a:stretch>
            <a:fillRect/>
          </a:stretch>
        </p:blipFill>
        <p:spPr bwMode="auto">
          <a:xfrm>
            <a:off x="3714745" y="1571613"/>
            <a:ext cx="2571768" cy="4053140"/>
          </a:xfrm>
          <a:prstGeom prst="rect">
            <a:avLst/>
          </a:prstGeom>
          <a:noFill/>
        </p:spPr>
      </p:pic>
    </p:spTree>
  </p:cSld>
  <p:clrMapOvr>
    <a:masterClrMapping/>
  </p:clrMapOvr>
  <p:transition>
    <p:wipe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Cyrl-RS" dirty="0" smtClean="0">
                <a:effectLst/>
                <a:latin typeface="Times New Roman" pitchFamily="18" charset="0"/>
                <a:cs typeface="Times New Roman" pitchFamily="18" charset="0"/>
              </a:rPr>
              <a:t>РЕШЕЊЕ:</a:t>
            </a:r>
            <a:endParaRPr lang="en-US" dirty="0">
              <a:effectLst/>
              <a:latin typeface="Times New Roman" pitchFamily="18" charset="0"/>
              <a:cs typeface="Times New Roman" pitchFamily="18" charset="0"/>
            </a:endParaRPr>
          </a:p>
        </p:txBody>
      </p:sp>
      <p:pic>
        <p:nvPicPr>
          <p:cNvPr id="4" name="Picture 2" descr="C:\Users\Korisnik\Tracing\10-dinara-2006.png"/>
          <p:cNvPicPr>
            <a:picLocks noGrp="1" noChangeAspect="1" noChangeArrowheads="1"/>
          </p:cNvPicPr>
          <p:nvPr>
            <p:ph idx="1"/>
          </p:nvPr>
        </p:nvPicPr>
        <p:blipFill>
          <a:blip r:embed="rId2"/>
          <a:srcRect/>
          <a:stretch>
            <a:fillRect/>
          </a:stretch>
        </p:blipFill>
        <p:spPr bwMode="auto">
          <a:xfrm>
            <a:off x="1785918" y="1214422"/>
            <a:ext cx="1428760" cy="1428760"/>
          </a:xfrm>
          <a:prstGeom prst="rect">
            <a:avLst/>
          </a:prstGeom>
          <a:noFill/>
        </p:spPr>
      </p:pic>
      <p:pic>
        <p:nvPicPr>
          <p:cNvPr id="5" name="Picture 2" descr="C:\Users\Korisnik\Tracing\10-dinara-2006.png"/>
          <p:cNvPicPr>
            <a:picLocks noChangeAspect="1" noChangeArrowheads="1"/>
          </p:cNvPicPr>
          <p:nvPr/>
        </p:nvPicPr>
        <p:blipFill>
          <a:blip r:embed="rId2"/>
          <a:srcRect/>
          <a:stretch>
            <a:fillRect/>
          </a:stretch>
        </p:blipFill>
        <p:spPr bwMode="auto">
          <a:xfrm>
            <a:off x="3286116" y="1214422"/>
            <a:ext cx="1428760" cy="1428760"/>
          </a:xfrm>
          <a:prstGeom prst="rect">
            <a:avLst/>
          </a:prstGeom>
          <a:noFill/>
        </p:spPr>
      </p:pic>
      <p:pic>
        <p:nvPicPr>
          <p:cNvPr id="2050" name="Picture 2" descr="C:\Users\Korisnik\Tracing\serbia-2-dinara-coin-obverse-1.jpg"/>
          <p:cNvPicPr>
            <a:picLocks noChangeAspect="1" noChangeArrowheads="1"/>
          </p:cNvPicPr>
          <p:nvPr/>
        </p:nvPicPr>
        <p:blipFill>
          <a:blip r:embed="rId3" cstate="print"/>
          <a:srcRect/>
          <a:stretch>
            <a:fillRect/>
          </a:stretch>
        </p:blipFill>
        <p:spPr bwMode="auto">
          <a:xfrm>
            <a:off x="6500826" y="1428736"/>
            <a:ext cx="1000132" cy="1000132"/>
          </a:xfrm>
          <a:prstGeom prst="rect">
            <a:avLst/>
          </a:prstGeom>
          <a:noFill/>
        </p:spPr>
      </p:pic>
      <p:pic>
        <p:nvPicPr>
          <p:cNvPr id="7" name="Picture 2" descr="C:\Users\Korisnik\Tracing\10-dinara-2006.png"/>
          <p:cNvPicPr>
            <a:picLocks noChangeAspect="1" noChangeArrowheads="1"/>
          </p:cNvPicPr>
          <p:nvPr/>
        </p:nvPicPr>
        <p:blipFill>
          <a:blip r:embed="rId2"/>
          <a:srcRect/>
          <a:stretch>
            <a:fillRect/>
          </a:stretch>
        </p:blipFill>
        <p:spPr bwMode="auto">
          <a:xfrm>
            <a:off x="4857752" y="1214422"/>
            <a:ext cx="1428760" cy="1428760"/>
          </a:xfrm>
          <a:prstGeom prst="rect">
            <a:avLst/>
          </a:prstGeom>
          <a:noFill/>
        </p:spPr>
      </p:pic>
      <p:pic>
        <p:nvPicPr>
          <p:cNvPr id="8" name="Picture 2" descr="C:\Users\Korisnik\Searches\lightbulb-doodle-vector-27470992.jpg"/>
          <p:cNvPicPr>
            <a:picLocks noChangeAspect="1" noChangeArrowheads="1"/>
          </p:cNvPicPr>
          <p:nvPr/>
        </p:nvPicPr>
        <p:blipFill>
          <a:blip r:embed="rId4" cstate="print"/>
          <a:srcRect b="7407"/>
          <a:stretch>
            <a:fillRect/>
          </a:stretch>
        </p:blipFill>
        <p:spPr bwMode="auto">
          <a:xfrm>
            <a:off x="6715132" y="4429132"/>
            <a:ext cx="2428868" cy="2428868"/>
          </a:xfrm>
          <a:prstGeom prst="rect">
            <a:avLst/>
          </a:prstGeom>
          <a:noFill/>
        </p:spPr>
      </p:pic>
      <p:sp>
        <p:nvSpPr>
          <p:cNvPr id="10" name="TextBox 9"/>
          <p:cNvSpPr txBox="1"/>
          <p:nvPr/>
        </p:nvSpPr>
        <p:spPr>
          <a:xfrm>
            <a:off x="1285852" y="3071810"/>
            <a:ext cx="6929486" cy="1569660"/>
          </a:xfrm>
          <a:prstGeom prst="rect">
            <a:avLst/>
          </a:prstGeom>
          <a:noFill/>
        </p:spPr>
        <p:txBody>
          <a:bodyPr wrap="square" rtlCol="0">
            <a:spAutoFit/>
          </a:bodyPr>
          <a:lstStyle/>
          <a:p>
            <a:r>
              <a:rPr lang="sr-Cyrl-RS" sz="2400" dirty="0" smtClean="0">
                <a:latin typeface="Times New Roman" pitchFamily="18" charset="0"/>
                <a:cs typeface="Times New Roman" pitchFamily="18" charset="0"/>
              </a:rPr>
              <a:t>Ако купи 4 оловке више (јер је 13-9=4), онда ће платити 12  динара више (јер 5+7=12), што значи да је цена једне оловке 3 динара (јер 12:4=3). Марко је имао 32 динара (јер 9*3+5=32, односно 13*3-7=32).</a:t>
            </a:r>
            <a:endParaRPr lang="en-US" sz="2400" dirty="0">
              <a:latin typeface="Times New Roman" pitchFamily="18" charset="0"/>
              <a:cs typeface="Times New Roman" pitchFamily="18" charset="0"/>
            </a:endParaRPr>
          </a:p>
        </p:txBody>
      </p:sp>
    </p:spTree>
  </p:cSld>
  <p:clrMapOvr>
    <a:masterClrMapping/>
  </p:clrMapOvr>
  <p:transition>
    <p:wipe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571480"/>
            <a:ext cx="7498080" cy="1571636"/>
          </a:xfrm>
        </p:spPr>
        <p:txBody>
          <a:bodyPr>
            <a:noAutofit/>
          </a:bodyPr>
          <a:lstStyle/>
          <a:p>
            <a:r>
              <a:rPr lang="sr-Cyrl-RS" sz="2400" dirty="0" smtClean="0">
                <a:effectLst/>
                <a:latin typeface="Times New Roman" pitchFamily="18" charset="0"/>
                <a:cs typeface="Times New Roman" pitchFamily="18" charset="0"/>
              </a:rPr>
              <a:t>У кутији се налази 18 кликера.</a:t>
            </a:r>
            <a:br>
              <a:rPr lang="sr-Cyrl-RS" sz="2400" dirty="0" smtClean="0">
                <a:effectLst/>
                <a:latin typeface="Times New Roman" pitchFamily="18" charset="0"/>
                <a:cs typeface="Times New Roman" pitchFamily="18" charset="0"/>
              </a:rPr>
            </a:br>
            <a:r>
              <a:rPr lang="sr-Cyrl-RS" sz="2400" dirty="0" smtClean="0">
                <a:effectLst/>
                <a:latin typeface="Times New Roman" pitchFamily="18" charset="0"/>
                <a:cs typeface="Times New Roman" pitchFamily="18" charset="0"/>
              </a:rPr>
              <a:t>Пола је плавих, а пола црвених.</a:t>
            </a:r>
            <a:br>
              <a:rPr lang="sr-Cyrl-RS" sz="2400" dirty="0" smtClean="0">
                <a:effectLst/>
                <a:latin typeface="Times New Roman" pitchFamily="18" charset="0"/>
                <a:cs typeface="Times New Roman" pitchFamily="18" charset="0"/>
              </a:rPr>
            </a:br>
            <a:r>
              <a:rPr lang="sr-Cyrl-RS" sz="2400" dirty="0" smtClean="0">
                <a:effectLst/>
                <a:latin typeface="Times New Roman" pitchFamily="18" charset="0"/>
                <a:cs typeface="Times New Roman" pitchFamily="18" charset="0"/>
              </a:rPr>
              <a:t>Без гледања, колико највише Андрија треба да узме кликера да би био сигуран да је извукао барем један црвени?</a:t>
            </a:r>
            <a:endParaRPr lang="en-US" sz="2400" dirty="0">
              <a:effectLst/>
              <a:latin typeface="Times New Roman" pitchFamily="18" charset="0"/>
              <a:cs typeface="Times New Roman" pitchFamily="18" charset="0"/>
            </a:endParaRPr>
          </a:p>
        </p:txBody>
      </p:sp>
      <p:pic>
        <p:nvPicPr>
          <p:cNvPr id="3074" name="Picture 2" descr="C:\Users\Korisnik\Tracing\850.jpg"/>
          <p:cNvPicPr>
            <a:picLocks noChangeAspect="1" noChangeArrowheads="1"/>
          </p:cNvPicPr>
          <p:nvPr/>
        </p:nvPicPr>
        <p:blipFill>
          <a:blip r:embed="rId2"/>
          <a:srcRect/>
          <a:stretch>
            <a:fillRect/>
          </a:stretch>
        </p:blipFill>
        <p:spPr bwMode="auto">
          <a:xfrm>
            <a:off x="2214546" y="2928934"/>
            <a:ext cx="5073278" cy="3385293"/>
          </a:xfrm>
          <a:prstGeom prst="rect">
            <a:avLst/>
          </a:prstGeom>
          <a:noFill/>
        </p:spPr>
      </p:pic>
    </p:spTree>
  </p:cSld>
  <p:clrMapOvr>
    <a:masterClrMapping/>
  </p:clrMapOvr>
  <p:transition>
    <p:wipe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728" y="285728"/>
            <a:ext cx="7498080" cy="1143000"/>
          </a:xfrm>
        </p:spPr>
        <p:txBody>
          <a:bodyPr/>
          <a:lstStyle/>
          <a:p>
            <a:r>
              <a:rPr lang="sr-Cyrl-RS" dirty="0" smtClean="0">
                <a:effectLst/>
                <a:latin typeface="Times New Roman" pitchFamily="18" charset="0"/>
                <a:cs typeface="Times New Roman" pitchFamily="18" charset="0"/>
              </a:rPr>
              <a:t>РЕШЕЊЕ:</a:t>
            </a:r>
            <a:endParaRPr lang="en-US" dirty="0">
              <a:effectLst/>
              <a:latin typeface="Times New Roman" pitchFamily="18" charset="0"/>
              <a:cs typeface="Times New Roman" pitchFamily="18" charset="0"/>
            </a:endParaRPr>
          </a:p>
        </p:txBody>
      </p:sp>
      <p:sp>
        <p:nvSpPr>
          <p:cNvPr id="5" name="Oval 4"/>
          <p:cNvSpPr/>
          <p:nvPr/>
        </p:nvSpPr>
        <p:spPr>
          <a:xfrm>
            <a:off x="3786182" y="5214950"/>
            <a:ext cx="928694" cy="107157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2786050" y="5214950"/>
            <a:ext cx="928694" cy="107157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786314" y="5214950"/>
            <a:ext cx="928694" cy="107157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4286248" y="4214818"/>
            <a:ext cx="928694" cy="107157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5786446" y="5214950"/>
            <a:ext cx="928694" cy="107157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3286116" y="4214818"/>
            <a:ext cx="928694" cy="107157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5286380" y="4214818"/>
            <a:ext cx="928694" cy="107157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3786182" y="3214686"/>
            <a:ext cx="928694" cy="107157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4286248" y="2214554"/>
            <a:ext cx="928694" cy="107157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7" name="Oval 16"/>
          <p:cNvSpPr/>
          <p:nvPr/>
        </p:nvSpPr>
        <p:spPr>
          <a:xfrm>
            <a:off x="4786314" y="3214686"/>
            <a:ext cx="928694" cy="107157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2" descr="C:\Users\Korisnik\Searches\lightbulb-doodle-vector-27470992.jpg"/>
          <p:cNvPicPr>
            <a:picLocks noChangeAspect="1" noChangeArrowheads="1"/>
          </p:cNvPicPr>
          <p:nvPr/>
        </p:nvPicPr>
        <p:blipFill>
          <a:blip r:embed="rId2" cstate="print"/>
          <a:srcRect b="7407"/>
          <a:stretch>
            <a:fillRect/>
          </a:stretch>
        </p:blipFill>
        <p:spPr bwMode="auto">
          <a:xfrm>
            <a:off x="6929446" y="4643446"/>
            <a:ext cx="2214554" cy="2214554"/>
          </a:xfrm>
          <a:prstGeom prst="rect">
            <a:avLst/>
          </a:prstGeom>
          <a:noFill/>
        </p:spPr>
      </p:pic>
    </p:spTree>
  </p:cSld>
  <p:clrMapOvr>
    <a:masterClrMapping/>
  </p:clrMapOvr>
  <p:transition>
    <p:wipe dir="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r-Cyrl-RS" sz="2400" dirty="0" smtClean="0">
                <a:effectLst/>
                <a:latin typeface="Times New Roman" pitchFamily="18" charset="0"/>
                <a:cs typeface="Times New Roman" pitchFamily="18" charset="0"/>
              </a:rPr>
              <a:t>Алекса је нацртао ове две линије на табли.</a:t>
            </a:r>
            <a:br>
              <a:rPr lang="sr-Cyrl-RS" sz="2400" dirty="0" smtClean="0">
                <a:effectLst/>
                <a:latin typeface="Times New Roman" pitchFamily="18" charset="0"/>
                <a:cs typeface="Times New Roman" pitchFamily="18" charset="0"/>
              </a:rPr>
            </a:br>
            <a:r>
              <a:rPr lang="sr-Cyrl-RS" sz="2400" dirty="0" smtClean="0">
                <a:effectLst/>
                <a:latin typeface="Times New Roman" pitchFamily="18" charset="0"/>
                <a:cs typeface="Times New Roman" pitchFamily="18" charset="0"/>
              </a:rPr>
              <a:t>Која је дужа: црвена или плава?</a:t>
            </a:r>
            <a:endParaRPr lang="en-US" sz="2400" dirty="0">
              <a:effectLst/>
              <a:latin typeface="Times New Roman" pitchFamily="18" charset="0"/>
              <a:cs typeface="Times New Roman" pitchFamily="18" charset="0"/>
            </a:endParaRPr>
          </a:p>
        </p:txBody>
      </p:sp>
      <p:cxnSp>
        <p:nvCxnSpPr>
          <p:cNvPr id="5" name="Straight Connector 4"/>
          <p:cNvCxnSpPr/>
          <p:nvPr/>
        </p:nvCxnSpPr>
        <p:spPr>
          <a:xfrm>
            <a:off x="3786182" y="3000372"/>
            <a:ext cx="250033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rot="5400000" flipH="1" flipV="1">
            <a:off x="3786182" y="2714620"/>
            <a:ext cx="285752" cy="285752"/>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rot="16200000" flipH="1">
            <a:off x="3750463" y="3036091"/>
            <a:ext cx="285752" cy="214314"/>
          </a:xfrm>
          <a:prstGeom prst="line">
            <a:avLst/>
          </a:prstGeom>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5929322" y="2643182"/>
            <a:ext cx="428628" cy="285752"/>
          </a:xfrm>
          <a:prstGeom prst="line">
            <a:avLst/>
          </a:prstGeom>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rot="5400000">
            <a:off x="6036479" y="3036091"/>
            <a:ext cx="285752" cy="214314"/>
          </a:xfrm>
          <a:prstGeom prst="line">
            <a:avLst/>
          </a:prstGeom>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3929058" y="4357694"/>
            <a:ext cx="2357454" cy="1588"/>
          </a:xfrm>
          <a:prstGeom prst="line">
            <a:avLst/>
          </a:prstGeom>
        </p:spPr>
        <p:style>
          <a:lnRef idx="2">
            <a:schemeClr val="accent2"/>
          </a:lnRef>
          <a:fillRef idx="0">
            <a:schemeClr val="accent2"/>
          </a:fillRef>
          <a:effectRef idx="1">
            <a:schemeClr val="accent2"/>
          </a:effectRef>
          <a:fontRef idx="minor">
            <a:schemeClr val="tx1"/>
          </a:fontRef>
        </p:style>
      </p:cxnSp>
      <p:cxnSp>
        <p:nvCxnSpPr>
          <p:cNvPr id="29" name="Straight Connector 28"/>
          <p:cNvCxnSpPr/>
          <p:nvPr/>
        </p:nvCxnSpPr>
        <p:spPr>
          <a:xfrm rot="16200000" flipV="1">
            <a:off x="3607587" y="4036223"/>
            <a:ext cx="357190" cy="285752"/>
          </a:xfrm>
          <a:prstGeom prst="line">
            <a:avLst/>
          </a:prstGeom>
        </p:spPr>
        <p:style>
          <a:lnRef idx="2">
            <a:schemeClr val="accent2"/>
          </a:lnRef>
          <a:fillRef idx="0">
            <a:schemeClr val="accent2"/>
          </a:fillRef>
          <a:effectRef idx="1">
            <a:schemeClr val="accent2"/>
          </a:effectRef>
          <a:fontRef idx="minor">
            <a:schemeClr val="tx1"/>
          </a:fontRef>
        </p:style>
      </p:cxnSp>
      <p:cxnSp>
        <p:nvCxnSpPr>
          <p:cNvPr id="31" name="Straight Connector 30"/>
          <p:cNvCxnSpPr/>
          <p:nvPr/>
        </p:nvCxnSpPr>
        <p:spPr>
          <a:xfrm rot="5400000">
            <a:off x="3571868" y="4357694"/>
            <a:ext cx="357190" cy="357190"/>
          </a:xfrm>
          <a:prstGeom prst="line">
            <a:avLst/>
          </a:prstGeom>
        </p:spPr>
        <p:style>
          <a:lnRef idx="2">
            <a:schemeClr val="accent2"/>
          </a:lnRef>
          <a:fillRef idx="0">
            <a:schemeClr val="accent2"/>
          </a:fillRef>
          <a:effectRef idx="1">
            <a:schemeClr val="accent2"/>
          </a:effectRef>
          <a:fontRef idx="minor">
            <a:schemeClr val="tx1"/>
          </a:fontRef>
        </p:style>
      </p:cxnSp>
      <p:cxnSp>
        <p:nvCxnSpPr>
          <p:cNvPr id="34" name="Straight Connector 33"/>
          <p:cNvCxnSpPr/>
          <p:nvPr/>
        </p:nvCxnSpPr>
        <p:spPr>
          <a:xfrm rot="5400000">
            <a:off x="6286512" y="4000504"/>
            <a:ext cx="357190" cy="357190"/>
          </a:xfrm>
          <a:prstGeom prst="line">
            <a:avLst/>
          </a:prstGeom>
        </p:spPr>
        <p:style>
          <a:lnRef idx="2">
            <a:schemeClr val="accent2"/>
          </a:lnRef>
          <a:fillRef idx="0">
            <a:schemeClr val="accent2"/>
          </a:fillRef>
          <a:effectRef idx="1">
            <a:schemeClr val="accent2"/>
          </a:effectRef>
          <a:fontRef idx="minor">
            <a:schemeClr val="tx1"/>
          </a:fontRef>
        </p:style>
      </p:cxnSp>
      <p:cxnSp>
        <p:nvCxnSpPr>
          <p:cNvPr id="35" name="Straight Connector 34"/>
          <p:cNvCxnSpPr/>
          <p:nvPr/>
        </p:nvCxnSpPr>
        <p:spPr>
          <a:xfrm rot="16200000" flipH="1">
            <a:off x="6215074" y="4429132"/>
            <a:ext cx="419104" cy="276228"/>
          </a:xfrm>
          <a:prstGeom prst="line">
            <a:avLst/>
          </a:prstGeom>
        </p:spPr>
        <p:style>
          <a:lnRef idx="2">
            <a:schemeClr val="accent2"/>
          </a:lnRef>
          <a:fillRef idx="0">
            <a:schemeClr val="accent2"/>
          </a:fillRef>
          <a:effectRef idx="1">
            <a:schemeClr val="accent2"/>
          </a:effectRef>
          <a:fontRef idx="minor">
            <a:schemeClr val="tx1"/>
          </a:fontRef>
        </p:style>
      </p:cxnSp>
    </p:spTree>
  </p:cSld>
  <p:clrMapOvr>
    <a:masterClrMapping/>
  </p:clrMapOvr>
  <p:transition>
    <p:wipe dir="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Cyrl-RS" dirty="0" smtClean="0">
                <a:effectLst/>
                <a:latin typeface="Times New Roman" pitchFamily="18" charset="0"/>
                <a:cs typeface="Times New Roman" pitchFamily="18" charset="0"/>
              </a:rPr>
              <a:t>РЕШЕЊЕ:</a:t>
            </a:r>
            <a:endParaRPr lang="en-US" dirty="0">
              <a:effectLst/>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a:buNone/>
            </a:pPr>
            <a:endParaRPr lang="sr-Cyrl-RS" dirty="0" smtClean="0"/>
          </a:p>
          <a:p>
            <a:pPr>
              <a:buNone/>
            </a:pPr>
            <a:endParaRPr lang="sr-Cyrl-RS" dirty="0" smtClean="0"/>
          </a:p>
          <a:p>
            <a:pPr>
              <a:buNone/>
            </a:pPr>
            <a:endParaRPr lang="sr-Cyrl-RS" dirty="0" smtClean="0"/>
          </a:p>
          <a:p>
            <a:pPr>
              <a:buNone/>
            </a:pPr>
            <a:r>
              <a:rPr lang="sr-Cyrl-RS" dirty="0" smtClean="0"/>
              <a:t>                     </a:t>
            </a:r>
            <a:r>
              <a:rPr lang="sr-Cyrl-RS" sz="5400" dirty="0" smtClean="0">
                <a:latin typeface="Times New Roman" pitchFamily="18" charset="0"/>
                <a:cs typeface="Times New Roman" pitchFamily="18" charset="0"/>
              </a:rPr>
              <a:t>ИСТЕ СУ</a:t>
            </a:r>
            <a:endParaRPr lang="en-US" sz="5400" dirty="0"/>
          </a:p>
        </p:txBody>
      </p:sp>
      <p:pic>
        <p:nvPicPr>
          <p:cNvPr id="4" name="Picture 2" descr="C:\Users\Korisnik\Searches\lightbulb-doodle-vector-27470992.jpg"/>
          <p:cNvPicPr>
            <a:picLocks noChangeAspect="1" noChangeArrowheads="1"/>
          </p:cNvPicPr>
          <p:nvPr/>
        </p:nvPicPr>
        <p:blipFill>
          <a:blip r:embed="rId2" cstate="print"/>
          <a:srcRect b="7407"/>
          <a:stretch>
            <a:fillRect/>
          </a:stretch>
        </p:blipFill>
        <p:spPr bwMode="auto">
          <a:xfrm>
            <a:off x="6357918" y="4071918"/>
            <a:ext cx="2786082" cy="2786082"/>
          </a:xfrm>
          <a:prstGeom prst="rect">
            <a:avLst/>
          </a:prstGeom>
          <a:noFill/>
        </p:spPr>
      </p:pic>
    </p:spTree>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728" y="285728"/>
            <a:ext cx="7498080" cy="1143000"/>
          </a:xfrm>
        </p:spPr>
        <p:txBody>
          <a:bodyPr>
            <a:normAutofit/>
          </a:bodyPr>
          <a:lstStyle/>
          <a:p>
            <a:r>
              <a:rPr lang="sr-Cyrl-RS" sz="2400" dirty="0" smtClean="0">
                <a:effectLst/>
                <a:latin typeface="Times New Roman" pitchFamily="18" charset="0"/>
                <a:cs typeface="Times New Roman" pitchFamily="18" charset="0"/>
              </a:rPr>
              <a:t>Миња је нацртала ове облике.</a:t>
            </a:r>
            <a:br>
              <a:rPr lang="sr-Cyrl-RS" sz="2400" dirty="0" smtClean="0">
                <a:effectLst/>
                <a:latin typeface="Times New Roman" pitchFamily="18" charset="0"/>
                <a:cs typeface="Times New Roman" pitchFamily="18" charset="0"/>
              </a:rPr>
            </a:br>
            <a:r>
              <a:rPr lang="sr-Cyrl-RS" sz="2400" dirty="0" smtClean="0">
                <a:effectLst/>
                <a:latin typeface="Times New Roman" pitchFamily="18" charset="0"/>
                <a:cs typeface="Times New Roman" pitchFamily="18" charset="0"/>
              </a:rPr>
              <a:t>Који облик је уљез?</a:t>
            </a:r>
            <a:endParaRPr lang="en-US" sz="2400" dirty="0">
              <a:effectLst/>
              <a:latin typeface="Times New Roman" pitchFamily="18" charset="0"/>
              <a:cs typeface="Times New Roman" pitchFamily="18" charset="0"/>
            </a:endParaRPr>
          </a:p>
        </p:txBody>
      </p:sp>
      <p:cxnSp>
        <p:nvCxnSpPr>
          <p:cNvPr id="58" name="Straight Connector 57"/>
          <p:cNvCxnSpPr/>
          <p:nvPr/>
        </p:nvCxnSpPr>
        <p:spPr>
          <a:xfrm rot="5400000" flipH="1" flipV="1">
            <a:off x="1857356" y="2571744"/>
            <a:ext cx="1571636" cy="1000132"/>
          </a:xfrm>
          <a:prstGeom prst="line">
            <a:avLst/>
          </a:prstGeom>
        </p:spPr>
        <p:style>
          <a:lnRef idx="2">
            <a:schemeClr val="dk1"/>
          </a:lnRef>
          <a:fillRef idx="0">
            <a:schemeClr val="dk1"/>
          </a:fillRef>
          <a:effectRef idx="1">
            <a:schemeClr val="dk1"/>
          </a:effectRef>
          <a:fontRef idx="minor">
            <a:schemeClr val="tx1"/>
          </a:fontRef>
        </p:style>
      </p:cxnSp>
      <p:cxnSp>
        <p:nvCxnSpPr>
          <p:cNvPr id="64" name="Straight Connector 63"/>
          <p:cNvCxnSpPr/>
          <p:nvPr/>
        </p:nvCxnSpPr>
        <p:spPr>
          <a:xfrm rot="5400000">
            <a:off x="4107653" y="3107529"/>
            <a:ext cx="1785950" cy="1588"/>
          </a:xfrm>
          <a:prstGeom prst="line">
            <a:avLst/>
          </a:prstGeom>
        </p:spPr>
        <p:style>
          <a:lnRef idx="2">
            <a:schemeClr val="dk1"/>
          </a:lnRef>
          <a:fillRef idx="0">
            <a:schemeClr val="dk1"/>
          </a:fillRef>
          <a:effectRef idx="1">
            <a:schemeClr val="dk1"/>
          </a:effectRef>
          <a:fontRef idx="minor">
            <a:schemeClr val="tx1"/>
          </a:fontRef>
        </p:style>
      </p:cxnSp>
      <p:cxnSp>
        <p:nvCxnSpPr>
          <p:cNvPr id="66" name="Straight Connector 65"/>
          <p:cNvCxnSpPr/>
          <p:nvPr/>
        </p:nvCxnSpPr>
        <p:spPr>
          <a:xfrm>
            <a:off x="4214810" y="3000372"/>
            <a:ext cx="1643074" cy="1588"/>
          </a:xfrm>
          <a:prstGeom prst="line">
            <a:avLst/>
          </a:prstGeom>
        </p:spPr>
        <p:style>
          <a:lnRef idx="2">
            <a:schemeClr val="dk1"/>
          </a:lnRef>
          <a:fillRef idx="0">
            <a:schemeClr val="dk1"/>
          </a:fillRef>
          <a:effectRef idx="1">
            <a:schemeClr val="dk1"/>
          </a:effectRef>
          <a:fontRef idx="minor">
            <a:schemeClr val="tx1"/>
          </a:fontRef>
        </p:style>
      </p:cxnSp>
      <p:sp>
        <p:nvSpPr>
          <p:cNvPr id="29" name="Diamond 28"/>
          <p:cNvSpPr/>
          <p:nvPr/>
        </p:nvSpPr>
        <p:spPr>
          <a:xfrm>
            <a:off x="5857884" y="4000504"/>
            <a:ext cx="1785950" cy="2071702"/>
          </a:xfrm>
          <a:prstGeom prst="diamond">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0" name="Rectangle 29"/>
          <p:cNvSpPr/>
          <p:nvPr/>
        </p:nvSpPr>
        <p:spPr>
          <a:xfrm>
            <a:off x="2786050" y="4286256"/>
            <a:ext cx="1357322" cy="150019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1" name="Isosceles Triangle 30"/>
          <p:cNvSpPr/>
          <p:nvPr/>
        </p:nvSpPr>
        <p:spPr>
          <a:xfrm>
            <a:off x="6786578" y="2071678"/>
            <a:ext cx="1643074" cy="1500198"/>
          </a:xfrm>
          <a:prstGeom prst="triangl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35" name="Straight Arrow Connector 34"/>
          <p:cNvCxnSpPr/>
          <p:nvPr/>
        </p:nvCxnSpPr>
        <p:spPr>
          <a:xfrm>
            <a:off x="9144000" y="3143248"/>
            <a:ext cx="91440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9929850" y="3000372"/>
            <a:ext cx="91440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571604" y="2571744"/>
            <a:ext cx="785818" cy="923330"/>
          </a:xfrm>
          <a:prstGeom prst="rect">
            <a:avLst/>
          </a:prstGeom>
          <a:noFill/>
        </p:spPr>
        <p:txBody>
          <a:bodyPr wrap="square" rtlCol="0">
            <a:spAutoFit/>
          </a:bodyPr>
          <a:lstStyle/>
          <a:p>
            <a:r>
              <a:rPr lang="sr-Latn-RS" sz="5400" dirty="0" smtClean="0"/>
              <a:t>1</a:t>
            </a:r>
            <a:endParaRPr lang="en-US" sz="5400" dirty="0"/>
          </a:p>
        </p:txBody>
      </p:sp>
      <p:sp>
        <p:nvSpPr>
          <p:cNvPr id="18" name="TextBox 17"/>
          <p:cNvSpPr txBox="1"/>
          <p:nvPr/>
        </p:nvSpPr>
        <p:spPr>
          <a:xfrm>
            <a:off x="3500430" y="2643182"/>
            <a:ext cx="642942" cy="923330"/>
          </a:xfrm>
          <a:prstGeom prst="rect">
            <a:avLst/>
          </a:prstGeom>
          <a:noFill/>
        </p:spPr>
        <p:txBody>
          <a:bodyPr wrap="square" rtlCol="0">
            <a:spAutoFit/>
          </a:bodyPr>
          <a:lstStyle/>
          <a:p>
            <a:r>
              <a:rPr lang="sr-Latn-RS" sz="5400" dirty="0" smtClean="0"/>
              <a:t>2</a:t>
            </a:r>
            <a:endParaRPr lang="en-US" sz="5400" dirty="0"/>
          </a:p>
        </p:txBody>
      </p:sp>
      <p:sp>
        <p:nvSpPr>
          <p:cNvPr id="19" name="TextBox 18"/>
          <p:cNvSpPr txBox="1"/>
          <p:nvPr/>
        </p:nvSpPr>
        <p:spPr>
          <a:xfrm>
            <a:off x="6000760" y="2428868"/>
            <a:ext cx="642942" cy="923330"/>
          </a:xfrm>
          <a:prstGeom prst="rect">
            <a:avLst/>
          </a:prstGeom>
          <a:noFill/>
        </p:spPr>
        <p:txBody>
          <a:bodyPr wrap="square" rtlCol="0">
            <a:spAutoFit/>
          </a:bodyPr>
          <a:lstStyle/>
          <a:p>
            <a:r>
              <a:rPr lang="sr-Latn-RS" sz="5400" dirty="0" smtClean="0"/>
              <a:t>3</a:t>
            </a:r>
            <a:endParaRPr lang="en-US" sz="5400" dirty="0"/>
          </a:p>
        </p:txBody>
      </p:sp>
      <p:sp>
        <p:nvSpPr>
          <p:cNvPr id="20" name="TextBox 19"/>
          <p:cNvSpPr txBox="1"/>
          <p:nvPr/>
        </p:nvSpPr>
        <p:spPr>
          <a:xfrm>
            <a:off x="2071670" y="4714884"/>
            <a:ext cx="571504" cy="923330"/>
          </a:xfrm>
          <a:prstGeom prst="rect">
            <a:avLst/>
          </a:prstGeom>
          <a:noFill/>
        </p:spPr>
        <p:txBody>
          <a:bodyPr wrap="square" rtlCol="0">
            <a:spAutoFit/>
          </a:bodyPr>
          <a:lstStyle/>
          <a:p>
            <a:r>
              <a:rPr lang="sr-Latn-RS" sz="5400" dirty="0" smtClean="0"/>
              <a:t>4</a:t>
            </a:r>
            <a:endParaRPr lang="en-US" sz="5400" dirty="0"/>
          </a:p>
        </p:txBody>
      </p:sp>
      <p:sp>
        <p:nvSpPr>
          <p:cNvPr id="22" name="TextBox 21"/>
          <p:cNvSpPr txBox="1"/>
          <p:nvPr/>
        </p:nvSpPr>
        <p:spPr>
          <a:xfrm>
            <a:off x="5143504" y="4786322"/>
            <a:ext cx="785818" cy="923330"/>
          </a:xfrm>
          <a:prstGeom prst="rect">
            <a:avLst/>
          </a:prstGeom>
          <a:noFill/>
        </p:spPr>
        <p:txBody>
          <a:bodyPr wrap="square" rtlCol="0">
            <a:spAutoFit/>
          </a:bodyPr>
          <a:lstStyle/>
          <a:p>
            <a:r>
              <a:rPr lang="sr-Latn-RS" sz="5400" dirty="0" smtClean="0"/>
              <a:t>5</a:t>
            </a:r>
            <a:endParaRPr lang="en-US" sz="5400" dirty="0"/>
          </a:p>
        </p:txBody>
      </p:sp>
    </p:spTree>
  </p:cSld>
  <p:clrMapOvr>
    <a:masterClrMapping/>
  </p:clrMapOvr>
  <p:transition>
    <p:wipe dir="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r-Cyrl-RS" sz="2400" dirty="0" smtClean="0">
                <a:effectLst/>
                <a:latin typeface="Times New Roman" pitchFamily="18" charset="0"/>
                <a:cs typeface="Times New Roman" pitchFamily="18" charset="0"/>
              </a:rPr>
              <a:t>Љубица је написала ове бројеве. Један број је уљез. Који?</a:t>
            </a:r>
            <a:endParaRPr lang="en-US" sz="2400" dirty="0">
              <a:effectLst/>
              <a:latin typeface="Times New Roman" pitchFamily="18" charset="0"/>
              <a:cs typeface="Times New Roman" pitchFamily="18" charset="0"/>
            </a:endParaRPr>
          </a:p>
        </p:txBody>
      </p:sp>
      <p:sp>
        <p:nvSpPr>
          <p:cNvPr id="3" name="Content Placeholder 2"/>
          <p:cNvSpPr>
            <a:spLocks noGrp="1"/>
          </p:cNvSpPr>
          <p:nvPr>
            <p:ph idx="1"/>
          </p:nvPr>
        </p:nvSpPr>
        <p:spPr>
          <a:noFill/>
          <a:ln>
            <a:solidFill>
              <a:schemeClr val="bg1">
                <a:lumMod val="95000"/>
              </a:schemeClr>
            </a:solidFill>
          </a:ln>
        </p:spPr>
        <p:style>
          <a:lnRef idx="2">
            <a:schemeClr val="dk1"/>
          </a:lnRef>
          <a:fillRef idx="1">
            <a:schemeClr val="lt1"/>
          </a:fillRef>
          <a:effectRef idx="0">
            <a:schemeClr val="dk1"/>
          </a:effectRef>
          <a:fontRef idx="minor">
            <a:schemeClr val="dk1"/>
          </a:fontRef>
        </p:style>
        <p:txBody>
          <a:bodyPr/>
          <a:lstStyle/>
          <a:p>
            <a:pPr>
              <a:buNone/>
            </a:pPr>
            <a:endParaRPr lang="sr-Cyrl-RS" dirty="0" smtClean="0"/>
          </a:p>
        </p:txBody>
      </p:sp>
      <p:sp>
        <p:nvSpPr>
          <p:cNvPr id="4" name="8-Point Star 3"/>
          <p:cNvSpPr/>
          <p:nvPr/>
        </p:nvSpPr>
        <p:spPr>
          <a:xfrm>
            <a:off x="2571736" y="2071678"/>
            <a:ext cx="5214974" cy="3929090"/>
          </a:xfrm>
          <a:prstGeom prst="star8">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5" name="TextBox 4"/>
          <p:cNvSpPr txBox="1"/>
          <p:nvPr/>
        </p:nvSpPr>
        <p:spPr>
          <a:xfrm>
            <a:off x="3428992" y="2643182"/>
            <a:ext cx="1143008" cy="923330"/>
          </a:xfrm>
          <a:prstGeom prst="rect">
            <a:avLst/>
          </a:prstGeom>
          <a:noFill/>
        </p:spPr>
        <p:txBody>
          <a:bodyPr wrap="square" rtlCol="0">
            <a:spAutoFit/>
          </a:bodyPr>
          <a:lstStyle/>
          <a:p>
            <a:r>
              <a:rPr lang="sr-Cyrl-RS" sz="5400" dirty="0" smtClean="0">
                <a:latin typeface="Times New Roman" pitchFamily="18" charset="0"/>
                <a:cs typeface="Times New Roman" pitchFamily="18" charset="0"/>
              </a:rPr>
              <a:t>3</a:t>
            </a:r>
            <a:endParaRPr lang="en-US" sz="5400" dirty="0">
              <a:latin typeface="Times New Roman" pitchFamily="18" charset="0"/>
              <a:cs typeface="Times New Roman" pitchFamily="18" charset="0"/>
            </a:endParaRPr>
          </a:p>
        </p:txBody>
      </p:sp>
      <p:sp>
        <p:nvSpPr>
          <p:cNvPr id="6" name="TextBox 5"/>
          <p:cNvSpPr txBox="1"/>
          <p:nvPr/>
        </p:nvSpPr>
        <p:spPr>
          <a:xfrm>
            <a:off x="3143240" y="3571876"/>
            <a:ext cx="1000132" cy="923330"/>
          </a:xfrm>
          <a:prstGeom prst="rect">
            <a:avLst/>
          </a:prstGeom>
          <a:noFill/>
        </p:spPr>
        <p:txBody>
          <a:bodyPr wrap="square" rtlCol="0">
            <a:spAutoFit/>
          </a:bodyPr>
          <a:lstStyle/>
          <a:p>
            <a:r>
              <a:rPr lang="sr-Cyrl-RS" sz="5400" dirty="0" smtClean="0">
                <a:latin typeface="Times New Roman" pitchFamily="18" charset="0"/>
                <a:cs typeface="Times New Roman" pitchFamily="18" charset="0"/>
              </a:rPr>
              <a:t>27</a:t>
            </a:r>
            <a:endParaRPr lang="en-US" sz="5400" dirty="0">
              <a:latin typeface="Times New Roman" pitchFamily="18" charset="0"/>
              <a:cs typeface="Times New Roman" pitchFamily="18" charset="0"/>
            </a:endParaRPr>
          </a:p>
        </p:txBody>
      </p:sp>
      <p:sp>
        <p:nvSpPr>
          <p:cNvPr id="7" name="TextBox 6"/>
          <p:cNvSpPr txBox="1"/>
          <p:nvPr/>
        </p:nvSpPr>
        <p:spPr>
          <a:xfrm>
            <a:off x="6429388" y="3571876"/>
            <a:ext cx="1000132" cy="923330"/>
          </a:xfrm>
          <a:prstGeom prst="rect">
            <a:avLst/>
          </a:prstGeom>
          <a:noFill/>
        </p:spPr>
        <p:txBody>
          <a:bodyPr wrap="square" rtlCol="0">
            <a:spAutoFit/>
          </a:bodyPr>
          <a:lstStyle/>
          <a:p>
            <a:r>
              <a:rPr lang="sr-Cyrl-RS" sz="5400" dirty="0" smtClean="0">
                <a:latin typeface="Times New Roman" pitchFamily="18" charset="0"/>
                <a:cs typeface="Times New Roman" pitchFamily="18" charset="0"/>
              </a:rPr>
              <a:t>9</a:t>
            </a:r>
            <a:endParaRPr lang="en-US" sz="5400" dirty="0">
              <a:latin typeface="Times New Roman" pitchFamily="18" charset="0"/>
              <a:cs typeface="Times New Roman" pitchFamily="18" charset="0"/>
            </a:endParaRPr>
          </a:p>
        </p:txBody>
      </p:sp>
      <p:sp>
        <p:nvSpPr>
          <p:cNvPr id="8" name="TextBox 7"/>
          <p:cNvSpPr txBox="1"/>
          <p:nvPr/>
        </p:nvSpPr>
        <p:spPr>
          <a:xfrm>
            <a:off x="6072198" y="2714620"/>
            <a:ext cx="1000132" cy="923330"/>
          </a:xfrm>
          <a:prstGeom prst="rect">
            <a:avLst/>
          </a:prstGeom>
          <a:noFill/>
        </p:spPr>
        <p:txBody>
          <a:bodyPr wrap="square" rtlCol="0">
            <a:spAutoFit/>
          </a:bodyPr>
          <a:lstStyle/>
          <a:p>
            <a:r>
              <a:rPr lang="sr-Cyrl-RS" sz="5400" dirty="0" smtClean="0">
                <a:latin typeface="Times New Roman" pitchFamily="18" charset="0"/>
                <a:cs typeface="Times New Roman" pitchFamily="18" charset="0"/>
              </a:rPr>
              <a:t>6</a:t>
            </a:r>
            <a:endParaRPr lang="en-US" sz="5400" dirty="0">
              <a:latin typeface="Times New Roman" pitchFamily="18" charset="0"/>
              <a:cs typeface="Times New Roman" pitchFamily="18" charset="0"/>
            </a:endParaRPr>
          </a:p>
        </p:txBody>
      </p:sp>
      <p:sp>
        <p:nvSpPr>
          <p:cNvPr id="9" name="TextBox 8"/>
          <p:cNvSpPr txBox="1"/>
          <p:nvPr/>
        </p:nvSpPr>
        <p:spPr>
          <a:xfrm>
            <a:off x="3428992" y="4500570"/>
            <a:ext cx="1000132" cy="923330"/>
          </a:xfrm>
          <a:prstGeom prst="rect">
            <a:avLst/>
          </a:prstGeom>
          <a:noFill/>
        </p:spPr>
        <p:txBody>
          <a:bodyPr wrap="square" rtlCol="0">
            <a:spAutoFit/>
          </a:bodyPr>
          <a:lstStyle/>
          <a:p>
            <a:r>
              <a:rPr lang="sr-Cyrl-RS" sz="5400" dirty="0" smtClean="0">
                <a:latin typeface="Times New Roman" pitchFamily="18" charset="0"/>
                <a:cs typeface="Times New Roman" pitchFamily="18" charset="0"/>
              </a:rPr>
              <a:t>30</a:t>
            </a:r>
            <a:endParaRPr lang="en-US" sz="5400" dirty="0">
              <a:latin typeface="Times New Roman" pitchFamily="18" charset="0"/>
              <a:cs typeface="Times New Roman" pitchFamily="18" charset="0"/>
            </a:endParaRPr>
          </a:p>
        </p:txBody>
      </p:sp>
      <p:sp>
        <p:nvSpPr>
          <p:cNvPr id="10" name="TextBox 9"/>
          <p:cNvSpPr txBox="1"/>
          <p:nvPr/>
        </p:nvSpPr>
        <p:spPr>
          <a:xfrm>
            <a:off x="4786314" y="2428868"/>
            <a:ext cx="1000132" cy="923330"/>
          </a:xfrm>
          <a:prstGeom prst="rect">
            <a:avLst/>
          </a:prstGeom>
          <a:noFill/>
        </p:spPr>
        <p:txBody>
          <a:bodyPr wrap="square" rtlCol="0">
            <a:spAutoFit/>
          </a:bodyPr>
          <a:lstStyle/>
          <a:p>
            <a:r>
              <a:rPr lang="sr-Cyrl-RS" sz="5400" dirty="0" smtClean="0">
                <a:latin typeface="Times New Roman" pitchFamily="18" charset="0"/>
                <a:cs typeface="Times New Roman" pitchFamily="18" charset="0"/>
              </a:rPr>
              <a:t>14</a:t>
            </a:r>
            <a:endParaRPr lang="en-US" sz="5400" dirty="0">
              <a:latin typeface="Times New Roman" pitchFamily="18" charset="0"/>
              <a:cs typeface="Times New Roman" pitchFamily="18" charset="0"/>
            </a:endParaRPr>
          </a:p>
        </p:txBody>
      </p:sp>
      <p:sp>
        <p:nvSpPr>
          <p:cNvPr id="11" name="TextBox 10"/>
          <p:cNvSpPr txBox="1"/>
          <p:nvPr/>
        </p:nvSpPr>
        <p:spPr>
          <a:xfrm>
            <a:off x="4786314" y="4714884"/>
            <a:ext cx="1000132" cy="923330"/>
          </a:xfrm>
          <a:prstGeom prst="rect">
            <a:avLst/>
          </a:prstGeom>
          <a:noFill/>
        </p:spPr>
        <p:txBody>
          <a:bodyPr wrap="square" rtlCol="0">
            <a:spAutoFit/>
          </a:bodyPr>
          <a:lstStyle/>
          <a:p>
            <a:r>
              <a:rPr lang="sr-Cyrl-RS" sz="5400" dirty="0" smtClean="0">
                <a:latin typeface="Times New Roman" pitchFamily="18" charset="0"/>
                <a:cs typeface="Times New Roman" pitchFamily="18" charset="0"/>
              </a:rPr>
              <a:t>12</a:t>
            </a:r>
            <a:endParaRPr lang="en-US" sz="5400" dirty="0">
              <a:latin typeface="Times New Roman" pitchFamily="18" charset="0"/>
              <a:cs typeface="Times New Roman" pitchFamily="18" charset="0"/>
            </a:endParaRPr>
          </a:p>
        </p:txBody>
      </p:sp>
      <p:sp>
        <p:nvSpPr>
          <p:cNvPr id="12" name="TextBox 11"/>
          <p:cNvSpPr txBox="1"/>
          <p:nvPr/>
        </p:nvSpPr>
        <p:spPr>
          <a:xfrm>
            <a:off x="6072198" y="4500570"/>
            <a:ext cx="1000132" cy="923330"/>
          </a:xfrm>
          <a:prstGeom prst="rect">
            <a:avLst/>
          </a:prstGeom>
          <a:noFill/>
        </p:spPr>
        <p:txBody>
          <a:bodyPr wrap="square" rtlCol="0">
            <a:spAutoFit/>
          </a:bodyPr>
          <a:lstStyle/>
          <a:p>
            <a:r>
              <a:rPr lang="sr-Cyrl-RS" sz="5400" dirty="0" smtClean="0">
                <a:latin typeface="Times New Roman" pitchFamily="18" charset="0"/>
                <a:cs typeface="Times New Roman" pitchFamily="18" charset="0"/>
              </a:rPr>
              <a:t>54</a:t>
            </a:r>
            <a:endParaRPr lang="en-US" sz="5400" dirty="0">
              <a:latin typeface="Times New Roman" pitchFamily="18" charset="0"/>
              <a:cs typeface="Times New Roman" pitchFamily="18" charset="0"/>
            </a:endParaRPr>
          </a:p>
        </p:txBody>
      </p:sp>
      <p:sp>
        <p:nvSpPr>
          <p:cNvPr id="13" name="TextBox 12"/>
          <p:cNvSpPr txBox="1"/>
          <p:nvPr/>
        </p:nvSpPr>
        <p:spPr>
          <a:xfrm>
            <a:off x="4643438" y="3571876"/>
            <a:ext cx="1000132" cy="923330"/>
          </a:xfrm>
          <a:prstGeom prst="rect">
            <a:avLst/>
          </a:prstGeom>
          <a:noFill/>
        </p:spPr>
        <p:txBody>
          <a:bodyPr wrap="square" rtlCol="0">
            <a:spAutoFit/>
          </a:bodyPr>
          <a:lstStyle/>
          <a:p>
            <a:r>
              <a:rPr lang="sr-Cyrl-RS" sz="5400" dirty="0" smtClean="0">
                <a:latin typeface="Times New Roman" pitchFamily="18" charset="0"/>
                <a:cs typeface="Times New Roman" pitchFamily="18" charset="0"/>
              </a:rPr>
              <a:t>87</a:t>
            </a:r>
            <a:endParaRPr lang="en-US" sz="5400" dirty="0">
              <a:latin typeface="Times New Roman" pitchFamily="18" charset="0"/>
              <a:cs typeface="Times New Roman" pitchFamily="18" charset="0"/>
            </a:endParaRPr>
          </a:p>
        </p:txBody>
      </p:sp>
    </p:spTree>
  </p:cSld>
  <p:clrMapOvr>
    <a:masterClrMapping/>
  </p:clrMapOvr>
  <p:transition>
    <p:wipe dir="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728" y="285728"/>
            <a:ext cx="7498080" cy="1143000"/>
          </a:xfrm>
        </p:spPr>
        <p:txBody>
          <a:bodyPr/>
          <a:lstStyle/>
          <a:p>
            <a:r>
              <a:rPr lang="sr-Cyrl-RS" dirty="0" smtClean="0">
                <a:latin typeface="Times New Roman" pitchFamily="18" charset="0"/>
                <a:cs typeface="Times New Roman" pitchFamily="18" charset="0"/>
              </a:rPr>
              <a:t>РЕШЕЊЕ:</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a:buNone/>
            </a:pPr>
            <a:r>
              <a:rPr lang="sr-Cyrl-RS" sz="9600" dirty="0" smtClean="0">
                <a:latin typeface="Times New Roman" pitchFamily="18" charset="0"/>
                <a:cs typeface="Times New Roman" pitchFamily="18" charset="0"/>
              </a:rPr>
              <a:t>         14</a:t>
            </a:r>
          </a:p>
          <a:p>
            <a:pPr>
              <a:buNone/>
            </a:pPr>
            <a:r>
              <a:rPr lang="sr-Cyrl-RS" sz="2400" dirty="0" smtClean="0">
                <a:latin typeface="Times New Roman" pitchFamily="18" charset="0"/>
                <a:cs typeface="Times New Roman" pitchFamily="18" charset="0"/>
              </a:rPr>
              <a:t>                Сви остали бројеви су дељиви са 3.</a:t>
            </a:r>
          </a:p>
        </p:txBody>
      </p:sp>
      <p:pic>
        <p:nvPicPr>
          <p:cNvPr id="4" name="Picture 2" descr="C:\Users\Korisnik\Searches\lightbulb-doodle-vector-27470992.jpg"/>
          <p:cNvPicPr>
            <a:picLocks noChangeAspect="1" noChangeArrowheads="1"/>
          </p:cNvPicPr>
          <p:nvPr/>
        </p:nvPicPr>
        <p:blipFill>
          <a:blip r:embed="rId2" cstate="print"/>
          <a:srcRect b="7407"/>
          <a:stretch>
            <a:fillRect/>
          </a:stretch>
        </p:blipFill>
        <p:spPr bwMode="auto">
          <a:xfrm>
            <a:off x="6357918" y="4071918"/>
            <a:ext cx="2786082" cy="2786082"/>
          </a:xfrm>
          <a:prstGeom prst="rect">
            <a:avLst/>
          </a:prstGeom>
          <a:noFill/>
        </p:spPr>
      </p:pic>
    </p:spTree>
  </p:cSld>
  <p:clrMapOvr>
    <a:masterClrMapping/>
  </p:clrMapOvr>
  <p:transition>
    <p:wipe dir="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r-Cyrl-RS" sz="2400" dirty="0" smtClean="0">
                <a:effectLst/>
                <a:latin typeface="Times New Roman" pitchFamily="18" charset="0"/>
                <a:cs typeface="Times New Roman" pitchFamily="18" charset="0"/>
              </a:rPr>
              <a:t>Помози Михајлу</a:t>
            </a:r>
            <a:r>
              <a:rPr lang="sr-Latn-RS" sz="2400" dirty="0" smtClean="0">
                <a:effectLst/>
                <a:latin typeface="Times New Roman" pitchFamily="18" charset="0"/>
                <a:cs typeface="Times New Roman" pitchFamily="18" charset="0"/>
              </a:rPr>
              <a:t>!</a:t>
            </a:r>
            <a:r>
              <a:rPr lang="sr-Cyrl-RS" sz="2400" dirty="0" smtClean="0">
                <a:effectLst/>
                <a:latin typeface="Times New Roman" pitchFamily="18" charset="0"/>
                <a:cs typeface="Times New Roman" pitchFamily="18" charset="0"/>
              </a:rPr>
              <a:t> Која коцка одговара? </a:t>
            </a:r>
            <a:endParaRPr lang="en-US" sz="2400" dirty="0">
              <a:effectLst/>
              <a:latin typeface="Times New Roman" pitchFamily="18" charset="0"/>
              <a:cs typeface="Times New Roman" pitchFamily="18" charset="0"/>
            </a:endParaRPr>
          </a:p>
        </p:txBody>
      </p:sp>
      <p:sp>
        <p:nvSpPr>
          <p:cNvPr id="16" name="Cube 15"/>
          <p:cNvSpPr/>
          <p:nvPr/>
        </p:nvSpPr>
        <p:spPr>
          <a:xfrm>
            <a:off x="1142976" y="2928934"/>
            <a:ext cx="1214446" cy="128588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ube 17"/>
          <p:cNvSpPr/>
          <p:nvPr/>
        </p:nvSpPr>
        <p:spPr>
          <a:xfrm>
            <a:off x="2571736" y="2928934"/>
            <a:ext cx="1214446" cy="128588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ube 18"/>
          <p:cNvSpPr/>
          <p:nvPr/>
        </p:nvSpPr>
        <p:spPr>
          <a:xfrm>
            <a:off x="4000496" y="2928934"/>
            <a:ext cx="1285884" cy="128588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715140" y="1785926"/>
            <a:ext cx="1000132" cy="11430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6715140" y="2928934"/>
            <a:ext cx="1000132" cy="10715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15140" y="4000504"/>
            <a:ext cx="1000132" cy="11430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6715140" y="5143512"/>
            <a:ext cx="1000132" cy="11430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715272" y="2928934"/>
            <a:ext cx="1000132" cy="10715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5715008" y="2928934"/>
            <a:ext cx="1000132" cy="10715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1285852" y="3429000"/>
            <a:ext cx="642942" cy="369332"/>
          </a:xfrm>
          <a:prstGeom prst="rect">
            <a:avLst/>
          </a:prstGeom>
          <a:noFill/>
        </p:spPr>
        <p:txBody>
          <a:bodyPr wrap="square" rtlCol="0">
            <a:spAutoFit/>
          </a:bodyPr>
          <a:lstStyle/>
          <a:p>
            <a:endParaRPr lang="en-US" dirty="0"/>
          </a:p>
        </p:txBody>
      </p:sp>
      <p:sp>
        <p:nvSpPr>
          <p:cNvPr id="40" name="TextBox 39"/>
          <p:cNvSpPr txBox="1"/>
          <p:nvPr/>
        </p:nvSpPr>
        <p:spPr>
          <a:xfrm>
            <a:off x="2643174" y="3429000"/>
            <a:ext cx="785818" cy="584775"/>
          </a:xfrm>
          <a:prstGeom prst="rect">
            <a:avLst/>
          </a:prstGeom>
          <a:noFill/>
        </p:spPr>
        <p:txBody>
          <a:bodyPr wrap="square" rtlCol="0">
            <a:spAutoFit/>
          </a:bodyPr>
          <a:lstStyle/>
          <a:p>
            <a:endParaRPr lang="en-US" sz="3200" dirty="0">
              <a:latin typeface="Times New Roman" pitchFamily="18" charset="0"/>
              <a:cs typeface="Times New Roman" pitchFamily="18" charset="0"/>
            </a:endParaRPr>
          </a:p>
        </p:txBody>
      </p:sp>
      <p:sp>
        <p:nvSpPr>
          <p:cNvPr id="15" name="TextBox 14"/>
          <p:cNvSpPr txBox="1">
            <a:spLocks/>
          </p:cNvSpPr>
          <p:nvPr/>
        </p:nvSpPr>
        <p:spPr>
          <a:xfrm rot="1800000">
            <a:off x="1584446" y="2887144"/>
            <a:ext cx="301857" cy="369332"/>
          </a:xfrm>
          <a:prstGeom prst="rect">
            <a:avLst/>
          </a:prstGeom>
          <a:noFill/>
        </p:spPr>
        <p:txBody>
          <a:bodyPr wrap="square" rtlCol="0">
            <a:spAutoFit/>
          </a:bodyPr>
          <a:lstStyle/>
          <a:p>
            <a:r>
              <a:rPr lang="sr-Latn-RS" dirty="0" smtClean="0"/>
              <a:t>1</a:t>
            </a:r>
            <a:endParaRPr lang="en-US" dirty="0"/>
          </a:p>
        </p:txBody>
      </p:sp>
      <p:sp>
        <p:nvSpPr>
          <p:cNvPr id="17" name="TextBox 16"/>
          <p:cNvSpPr txBox="1"/>
          <p:nvPr/>
        </p:nvSpPr>
        <p:spPr>
          <a:xfrm rot="1800000">
            <a:off x="4502316" y="2904194"/>
            <a:ext cx="285752" cy="369332"/>
          </a:xfrm>
          <a:prstGeom prst="rect">
            <a:avLst/>
          </a:prstGeom>
          <a:noFill/>
        </p:spPr>
        <p:txBody>
          <a:bodyPr wrap="square" rtlCol="0">
            <a:spAutoFit/>
          </a:bodyPr>
          <a:lstStyle/>
          <a:p>
            <a:r>
              <a:rPr lang="sr-Latn-RS" dirty="0" smtClean="0"/>
              <a:t>2</a:t>
            </a:r>
            <a:endParaRPr lang="en-US" dirty="0"/>
          </a:p>
        </p:txBody>
      </p:sp>
      <p:sp>
        <p:nvSpPr>
          <p:cNvPr id="20" name="TextBox 19"/>
          <p:cNvSpPr txBox="1"/>
          <p:nvPr/>
        </p:nvSpPr>
        <p:spPr>
          <a:xfrm rot="1800000">
            <a:off x="3002117" y="2904193"/>
            <a:ext cx="285752" cy="369332"/>
          </a:xfrm>
          <a:prstGeom prst="rect">
            <a:avLst/>
          </a:prstGeom>
          <a:noFill/>
        </p:spPr>
        <p:txBody>
          <a:bodyPr wrap="square" rtlCol="0">
            <a:spAutoFit/>
          </a:bodyPr>
          <a:lstStyle/>
          <a:p>
            <a:r>
              <a:rPr lang="sr-Latn-RS" dirty="0" smtClean="0"/>
              <a:t>3</a:t>
            </a:r>
            <a:endParaRPr lang="en-US" dirty="0"/>
          </a:p>
        </p:txBody>
      </p:sp>
      <p:sp>
        <p:nvSpPr>
          <p:cNvPr id="22" name="TextBox 21"/>
          <p:cNvSpPr txBox="1"/>
          <p:nvPr/>
        </p:nvSpPr>
        <p:spPr>
          <a:xfrm>
            <a:off x="1428728" y="3500438"/>
            <a:ext cx="285752" cy="369332"/>
          </a:xfrm>
          <a:prstGeom prst="rect">
            <a:avLst/>
          </a:prstGeom>
          <a:noFill/>
        </p:spPr>
        <p:txBody>
          <a:bodyPr wrap="square" rtlCol="0">
            <a:spAutoFit/>
          </a:bodyPr>
          <a:lstStyle/>
          <a:p>
            <a:r>
              <a:rPr lang="sr-Latn-RS" dirty="0" smtClean="0"/>
              <a:t>3</a:t>
            </a:r>
            <a:endParaRPr lang="en-US" dirty="0"/>
          </a:p>
        </p:txBody>
      </p:sp>
      <p:sp>
        <p:nvSpPr>
          <p:cNvPr id="24" name="TextBox 23"/>
          <p:cNvSpPr txBox="1"/>
          <p:nvPr/>
        </p:nvSpPr>
        <p:spPr>
          <a:xfrm>
            <a:off x="2071670" y="3357562"/>
            <a:ext cx="285752" cy="369332"/>
          </a:xfrm>
          <a:prstGeom prst="rect">
            <a:avLst/>
          </a:prstGeom>
          <a:noFill/>
        </p:spPr>
        <p:txBody>
          <a:bodyPr wrap="square" rtlCol="0">
            <a:spAutoFit/>
          </a:bodyPr>
          <a:lstStyle/>
          <a:p>
            <a:r>
              <a:rPr lang="sr-Latn-RS" dirty="0" smtClean="0"/>
              <a:t>2</a:t>
            </a:r>
            <a:endParaRPr lang="en-US" dirty="0"/>
          </a:p>
        </p:txBody>
      </p:sp>
      <p:sp>
        <p:nvSpPr>
          <p:cNvPr id="25" name="TextBox 24"/>
          <p:cNvSpPr txBox="1"/>
          <p:nvPr/>
        </p:nvSpPr>
        <p:spPr>
          <a:xfrm>
            <a:off x="3500430" y="3357562"/>
            <a:ext cx="285752" cy="369332"/>
          </a:xfrm>
          <a:prstGeom prst="rect">
            <a:avLst/>
          </a:prstGeom>
          <a:noFill/>
        </p:spPr>
        <p:txBody>
          <a:bodyPr wrap="square" rtlCol="0">
            <a:spAutoFit/>
          </a:bodyPr>
          <a:lstStyle/>
          <a:p>
            <a:r>
              <a:rPr lang="sr-Latn-RS" dirty="0" smtClean="0"/>
              <a:t>2</a:t>
            </a:r>
            <a:endParaRPr lang="en-US" dirty="0"/>
          </a:p>
        </p:txBody>
      </p:sp>
      <p:sp>
        <p:nvSpPr>
          <p:cNvPr id="26" name="TextBox 25"/>
          <p:cNvSpPr txBox="1"/>
          <p:nvPr/>
        </p:nvSpPr>
        <p:spPr>
          <a:xfrm>
            <a:off x="2857488" y="3500438"/>
            <a:ext cx="428628" cy="369332"/>
          </a:xfrm>
          <a:prstGeom prst="rect">
            <a:avLst/>
          </a:prstGeom>
          <a:noFill/>
        </p:spPr>
        <p:txBody>
          <a:bodyPr wrap="square" rtlCol="0">
            <a:spAutoFit/>
          </a:bodyPr>
          <a:lstStyle/>
          <a:p>
            <a:r>
              <a:rPr lang="sr-Latn-RS" dirty="0" smtClean="0"/>
              <a:t>1</a:t>
            </a:r>
            <a:endParaRPr lang="en-US" dirty="0"/>
          </a:p>
        </p:txBody>
      </p:sp>
      <p:sp>
        <p:nvSpPr>
          <p:cNvPr id="27" name="TextBox 26"/>
          <p:cNvSpPr txBox="1"/>
          <p:nvPr/>
        </p:nvSpPr>
        <p:spPr>
          <a:xfrm>
            <a:off x="4357686" y="3500438"/>
            <a:ext cx="285752" cy="369332"/>
          </a:xfrm>
          <a:prstGeom prst="rect">
            <a:avLst/>
          </a:prstGeom>
          <a:noFill/>
        </p:spPr>
        <p:txBody>
          <a:bodyPr wrap="square" rtlCol="0">
            <a:spAutoFit/>
          </a:bodyPr>
          <a:lstStyle/>
          <a:p>
            <a:r>
              <a:rPr lang="sr-Latn-RS" dirty="0" smtClean="0"/>
              <a:t>1</a:t>
            </a:r>
            <a:endParaRPr lang="en-US" dirty="0"/>
          </a:p>
        </p:txBody>
      </p:sp>
      <p:sp>
        <p:nvSpPr>
          <p:cNvPr id="28" name="TextBox 27"/>
          <p:cNvSpPr txBox="1"/>
          <p:nvPr/>
        </p:nvSpPr>
        <p:spPr>
          <a:xfrm>
            <a:off x="5000628" y="3357562"/>
            <a:ext cx="285752" cy="369332"/>
          </a:xfrm>
          <a:prstGeom prst="rect">
            <a:avLst/>
          </a:prstGeom>
          <a:noFill/>
        </p:spPr>
        <p:txBody>
          <a:bodyPr wrap="square" rtlCol="0">
            <a:spAutoFit/>
          </a:bodyPr>
          <a:lstStyle/>
          <a:p>
            <a:r>
              <a:rPr lang="sr-Latn-RS" dirty="0" smtClean="0"/>
              <a:t>3</a:t>
            </a:r>
            <a:endParaRPr lang="en-US" dirty="0"/>
          </a:p>
        </p:txBody>
      </p:sp>
      <p:sp>
        <p:nvSpPr>
          <p:cNvPr id="29" name="TextBox 28"/>
          <p:cNvSpPr txBox="1"/>
          <p:nvPr/>
        </p:nvSpPr>
        <p:spPr>
          <a:xfrm rot="5400000">
            <a:off x="6997645" y="2003487"/>
            <a:ext cx="428628" cy="707886"/>
          </a:xfrm>
          <a:prstGeom prst="rect">
            <a:avLst/>
          </a:prstGeom>
          <a:noFill/>
        </p:spPr>
        <p:txBody>
          <a:bodyPr wrap="square" rtlCol="0">
            <a:spAutoFit/>
          </a:bodyPr>
          <a:lstStyle/>
          <a:p>
            <a:r>
              <a:rPr lang="sr-Latn-RS" sz="4000" dirty="0" smtClean="0"/>
              <a:t>2</a:t>
            </a:r>
            <a:endParaRPr lang="en-US" sz="4000" dirty="0"/>
          </a:p>
        </p:txBody>
      </p:sp>
      <p:sp>
        <p:nvSpPr>
          <p:cNvPr id="33" name="TextBox 32"/>
          <p:cNvSpPr txBox="1"/>
          <p:nvPr/>
        </p:nvSpPr>
        <p:spPr>
          <a:xfrm rot="5400000">
            <a:off x="6819050" y="4396660"/>
            <a:ext cx="785818" cy="707886"/>
          </a:xfrm>
          <a:prstGeom prst="rect">
            <a:avLst/>
          </a:prstGeom>
          <a:noFill/>
        </p:spPr>
        <p:txBody>
          <a:bodyPr wrap="square" rtlCol="0">
            <a:spAutoFit/>
          </a:bodyPr>
          <a:lstStyle/>
          <a:p>
            <a:r>
              <a:rPr lang="sr-Latn-RS" sz="4000" dirty="0" smtClean="0"/>
              <a:t>5</a:t>
            </a:r>
            <a:endParaRPr lang="en-US" sz="4000" dirty="0"/>
          </a:p>
        </p:txBody>
      </p:sp>
      <p:sp>
        <p:nvSpPr>
          <p:cNvPr id="38" name="TextBox 37"/>
          <p:cNvSpPr txBox="1"/>
          <p:nvPr/>
        </p:nvSpPr>
        <p:spPr>
          <a:xfrm rot="218602">
            <a:off x="7000892" y="3071810"/>
            <a:ext cx="785818" cy="707886"/>
          </a:xfrm>
          <a:prstGeom prst="rect">
            <a:avLst/>
          </a:prstGeom>
          <a:noFill/>
        </p:spPr>
        <p:txBody>
          <a:bodyPr wrap="square" rtlCol="0">
            <a:spAutoFit/>
          </a:bodyPr>
          <a:lstStyle/>
          <a:p>
            <a:r>
              <a:rPr lang="sr-Latn-RS" sz="4000" dirty="0" smtClean="0"/>
              <a:t>3</a:t>
            </a:r>
            <a:endParaRPr lang="en-US" sz="4000" dirty="0"/>
          </a:p>
        </p:txBody>
      </p:sp>
      <p:sp>
        <p:nvSpPr>
          <p:cNvPr id="41" name="TextBox 40"/>
          <p:cNvSpPr txBox="1"/>
          <p:nvPr/>
        </p:nvSpPr>
        <p:spPr>
          <a:xfrm>
            <a:off x="7000892" y="5357826"/>
            <a:ext cx="785818" cy="707886"/>
          </a:xfrm>
          <a:prstGeom prst="rect">
            <a:avLst/>
          </a:prstGeom>
          <a:noFill/>
        </p:spPr>
        <p:txBody>
          <a:bodyPr wrap="square" rtlCol="0">
            <a:spAutoFit/>
          </a:bodyPr>
          <a:lstStyle/>
          <a:p>
            <a:r>
              <a:rPr lang="sr-Latn-RS" sz="4000" dirty="0" smtClean="0"/>
              <a:t>4</a:t>
            </a:r>
            <a:endParaRPr lang="en-US" sz="4000" dirty="0"/>
          </a:p>
        </p:txBody>
      </p:sp>
      <p:sp>
        <p:nvSpPr>
          <p:cNvPr id="42" name="TextBox 41"/>
          <p:cNvSpPr txBox="1"/>
          <p:nvPr/>
        </p:nvSpPr>
        <p:spPr>
          <a:xfrm>
            <a:off x="8001024" y="3071810"/>
            <a:ext cx="785818" cy="707886"/>
          </a:xfrm>
          <a:prstGeom prst="rect">
            <a:avLst/>
          </a:prstGeom>
          <a:noFill/>
        </p:spPr>
        <p:txBody>
          <a:bodyPr wrap="square" rtlCol="0">
            <a:spAutoFit/>
          </a:bodyPr>
          <a:lstStyle/>
          <a:p>
            <a:r>
              <a:rPr lang="sr-Latn-RS" sz="4000" dirty="0" smtClean="0"/>
              <a:t>6</a:t>
            </a:r>
            <a:endParaRPr lang="en-US" sz="4000" dirty="0"/>
          </a:p>
        </p:txBody>
      </p:sp>
      <p:sp>
        <p:nvSpPr>
          <p:cNvPr id="43" name="TextBox 42"/>
          <p:cNvSpPr txBox="1"/>
          <p:nvPr/>
        </p:nvSpPr>
        <p:spPr>
          <a:xfrm>
            <a:off x="6000760" y="3071810"/>
            <a:ext cx="785818" cy="707886"/>
          </a:xfrm>
          <a:prstGeom prst="rect">
            <a:avLst/>
          </a:prstGeom>
          <a:noFill/>
        </p:spPr>
        <p:txBody>
          <a:bodyPr wrap="square" rtlCol="0">
            <a:spAutoFit/>
          </a:bodyPr>
          <a:lstStyle/>
          <a:p>
            <a:r>
              <a:rPr lang="sr-Latn-RS" sz="4000" dirty="0" smtClean="0"/>
              <a:t>1</a:t>
            </a:r>
            <a:endParaRPr lang="en-US" sz="4000" dirty="0"/>
          </a:p>
        </p:txBody>
      </p:sp>
    </p:spTree>
  </p:cSld>
  <p:clrMapOvr>
    <a:masterClrMapping/>
  </p:clrMapOvr>
  <p:transition>
    <p:wipe dir="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728" y="285728"/>
            <a:ext cx="7498080" cy="1143000"/>
          </a:xfrm>
        </p:spPr>
        <p:txBody>
          <a:bodyPr/>
          <a:lstStyle/>
          <a:p>
            <a:r>
              <a:rPr lang="sr-Cyrl-RS" dirty="0" smtClean="0">
                <a:effectLst/>
                <a:latin typeface="Times New Roman" pitchFamily="18" charset="0"/>
                <a:cs typeface="Times New Roman" pitchFamily="18" charset="0"/>
              </a:rPr>
              <a:t>РЕШЕЊЕ:</a:t>
            </a:r>
            <a:endParaRPr lang="en-US" dirty="0">
              <a:effectLst/>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endParaRPr lang="sr-Cyrl-RS" dirty="0" smtClean="0"/>
          </a:p>
          <a:p>
            <a:endParaRPr lang="sr-Cyrl-RS" dirty="0" smtClean="0"/>
          </a:p>
          <a:p>
            <a:endParaRPr lang="sr-Cyrl-RS" dirty="0" smtClean="0"/>
          </a:p>
          <a:p>
            <a:pPr>
              <a:buNone/>
            </a:pPr>
            <a:endParaRPr lang="en-US" sz="9600" b="1" dirty="0"/>
          </a:p>
        </p:txBody>
      </p:sp>
      <p:sp>
        <p:nvSpPr>
          <p:cNvPr id="4" name="Cube 3"/>
          <p:cNvSpPr/>
          <p:nvPr/>
        </p:nvSpPr>
        <p:spPr>
          <a:xfrm>
            <a:off x="3714744" y="3071810"/>
            <a:ext cx="1214446" cy="128588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643438" y="3571876"/>
            <a:ext cx="285752" cy="369332"/>
          </a:xfrm>
          <a:prstGeom prst="rect">
            <a:avLst/>
          </a:prstGeom>
          <a:noFill/>
        </p:spPr>
        <p:txBody>
          <a:bodyPr wrap="square" rtlCol="0">
            <a:spAutoFit/>
          </a:bodyPr>
          <a:lstStyle/>
          <a:p>
            <a:r>
              <a:rPr lang="sr-Latn-RS" dirty="0" smtClean="0"/>
              <a:t>3</a:t>
            </a:r>
            <a:endParaRPr lang="en-US" dirty="0"/>
          </a:p>
        </p:txBody>
      </p:sp>
      <p:sp>
        <p:nvSpPr>
          <p:cNvPr id="6" name="TextBox 5"/>
          <p:cNvSpPr txBox="1">
            <a:spLocks/>
          </p:cNvSpPr>
          <p:nvPr/>
        </p:nvSpPr>
        <p:spPr>
          <a:xfrm>
            <a:off x="4071934" y="3714752"/>
            <a:ext cx="301857" cy="369332"/>
          </a:xfrm>
          <a:prstGeom prst="rect">
            <a:avLst/>
          </a:prstGeom>
          <a:noFill/>
        </p:spPr>
        <p:txBody>
          <a:bodyPr wrap="square" rtlCol="0">
            <a:spAutoFit/>
          </a:bodyPr>
          <a:lstStyle/>
          <a:p>
            <a:r>
              <a:rPr lang="sr-Latn-RS" dirty="0" smtClean="0"/>
              <a:t>1</a:t>
            </a:r>
            <a:endParaRPr lang="en-US" dirty="0"/>
          </a:p>
        </p:txBody>
      </p:sp>
      <p:sp>
        <p:nvSpPr>
          <p:cNvPr id="7" name="TextBox 6"/>
          <p:cNvSpPr txBox="1"/>
          <p:nvPr/>
        </p:nvSpPr>
        <p:spPr>
          <a:xfrm rot="2265548">
            <a:off x="4083656" y="3049190"/>
            <a:ext cx="285752" cy="369332"/>
          </a:xfrm>
          <a:prstGeom prst="rect">
            <a:avLst/>
          </a:prstGeom>
          <a:noFill/>
        </p:spPr>
        <p:txBody>
          <a:bodyPr wrap="square" rtlCol="0">
            <a:spAutoFit/>
          </a:bodyPr>
          <a:lstStyle/>
          <a:p>
            <a:r>
              <a:rPr lang="sr-Latn-RS" dirty="0" smtClean="0"/>
              <a:t>2</a:t>
            </a:r>
            <a:endParaRPr lang="en-US" dirty="0"/>
          </a:p>
        </p:txBody>
      </p:sp>
      <p:pic>
        <p:nvPicPr>
          <p:cNvPr id="8" name="Picture 2" descr="C:\Users\Korisnik\Searches\lightbulb-doodle-vector-27470992.jpg"/>
          <p:cNvPicPr>
            <a:picLocks noChangeAspect="1" noChangeArrowheads="1"/>
          </p:cNvPicPr>
          <p:nvPr/>
        </p:nvPicPr>
        <p:blipFill>
          <a:blip r:embed="rId2" cstate="print"/>
          <a:srcRect b="7407"/>
          <a:stretch>
            <a:fillRect/>
          </a:stretch>
        </p:blipFill>
        <p:spPr bwMode="auto">
          <a:xfrm>
            <a:off x="6357918" y="4071918"/>
            <a:ext cx="2786082" cy="2786082"/>
          </a:xfrm>
          <a:prstGeom prst="rect">
            <a:avLst/>
          </a:prstGeom>
          <a:noFill/>
        </p:spPr>
      </p:pic>
    </p:spTree>
  </p:cSld>
  <p:clrMapOvr>
    <a:masterClrMapping/>
  </p:clrMapOvr>
  <p:transition>
    <p:wipe dir="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728" y="285728"/>
            <a:ext cx="7498080" cy="1143000"/>
          </a:xfrm>
        </p:spPr>
        <p:txBody>
          <a:bodyPr>
            <a:noAutofit/>
          </a:bodyPr>
          <a:lstStyle/>
          <a:p>
            <a:r>
              <a:rPr lang="sr-Cyrl-RS" sz="2400" dirty="0" smtClean="0">
                <a:effectLst/>
                <a:latin typeface="Times New Roman" pitchFamily="18" charset="0"/>
                <a:cs typeface="Times New Roman" pitchFamily="18" charset="0"/>
              </a:rPr>
              <a:t>Роберта је написала на папир број 86. Питала је Иву да не сабирајуићи увећа тај број за 12. Како ће то Ива да уради?</a:t>
            </a:r>
            <a:endParaRPr lang="en-US" sz="2400" dirty="0">
              <a:effectLst/>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pPr>
              <a:buNone/>
            </a:pPr>
            <a:endParaRPr lang="sr-Cyrl-RS" dirty="0" smtClean="0"/>
          </a:p>
          <a:p>
            <a:pPr>
              <a:buNone/>
            </a:pPr>
            <a:endParaRPr lang="sr-Cyrl-RS" dirty="0" smtClean="0"/>
          </a:p>
          <a:p>
            <a:pPr>
              <a:buNone/>
            </a:pPr>
            <a:endParaRPr lang="sr-Cyrl-RS" dirty="0" smtClean="0"/>
          </a:p>
          <a:p>
            <a:pPr>
              <a:buNone/>
            </a:pPr>
            <a:r>
              <a:rPr lang="sr-Cyrl-RS" dirty="0" smtClean="0"/>
              <a:t>                                      </a:t>
            </a:r>
          </a:p>
          <a:p>
            <a:pPr>
              <a:buNone/>
            </a:pPr>
            <a:endParaRPr lang="sr-Cyrl-RS" dirty="0" smtClean="0"/>
          </a:p>
          <a:p>
            <a:pPr>
              <a:buNone/>
            </a:pPr>
            <a:endParaRPr lang="sr-Cyrl-RS" dirty="0" smtClean="0"/>
          </a:p>
          <a:p>
            <a:pPr>
              <a:buNone/>
            </a:pPr>
            <a:r>
              <a:rPr lang="sr-Cyrl-RS" dirty="0" smtClean="0"/>
              <a:t>                                         </a:t>
            </a:r>
            <a:endParaRPr lang="en-US" dirty="0"/>
          </a:p>
        </p:txBody>
      </p:sp>
      <p:sp>
        <p:nvSpPr>
          <p:cNvPr id="4" name="Rectangle 3"/>
          <p:cNvSpPr/>
          <p:nvPr/>
        </p:nvSpPr>
        <p:spPr>
          <a:xfrm>
            <a:off x="2357422" y="1928802"/>
            <a:ext cx="3286148" cy="2714644"/>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5" name="TextBox 4"/>
          <p:cNvSpPr txBox="1"/>
          <p:nvPr/>
        </p:nvSpPr>
        <p:spPr>
          <a:xfrm>
            <a:off x="3286116" y="2428868"/>
            <a:ext cx="4214842" cy="1569660"/>
          </a:xfrm>
          <a:prstGeom prst="rect">
            <a:avLst/>
          </a:prstGeom>
          <a:noFill/>
        </p:spPr>
        <p:txBody>
          <a:bodyPr wrap="square" rtlCol="0">
            <a:spAutoFit/>
          </a:bodyPr>
          <a:lstStyle/>
          <a:p>
            <a:r>
              <a:rPr lang="sr-Cyrl-RS" sz="9600" dirty="0" smtClean="0">
                <a:latin typeface="Times New Roman" pitchFamily="18" charset="0"/>
                <a:cs typeface="Times New Roman" pitchFamily="18" charset="0"/>
              </a:rPr>
              <a:t>86</a:t>
            </a:r>
            <a:endParaRPr lang="en-US" sz="9600" dirty="0">
              <a:latin typeface="Times New Roman" pitchFamily="18" charset="0"/>
              <a:cs typeface="Times New Roman" pitchFamily="18" charset="0"/>
            </a:endParaRPr>
          </a:p>
        </p:txBody>
      </p:sp>
    </p:spTree>
  </p:cSld>
  <p:clrMapOvr>
    <a:masterClrMapping/>
  </p:clrMapOvr>
  <p:transition>
    <p:wipe dir="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Cyrl-RS" dirty="0" smtClean="0">
                <a:effectLst/>
                <a:latin typeface="Times New Roman" pitchFamily="18" charset="0"/>
                <a:cs typeface="Times New Roman" pitchFamily="18" charset="0"/>
              </a:rPr>
              <a:t>РЕШЕЊЕ:</a:t>
            </a:r>
            <a:endParaRPr lang="en-US" dirty="0">
              <a:effectLst/>
              <a:latin typeface="Times New Roman" pitchFamily="18" charset="0"/>
              <a:cs typeface="Times New Roman" pitchFamily="18" charset="0"/>
            </a:endParaRPr>
          </a:p>
        </p:txBody>
      </p:sp>
      <p:sp>
        <p:nvSpPr>
          <p:cNvPr id="5" name="Rectangle 4"/>
          <p:cNvSpPr/>
          <p:nvPr/>
        </p:nvSpPr>
        <p:spPr>
          <a:xfrm>
            <a:off x="1142976" y="2500306"/>
            <a:ext cx="3143272" cy="278608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6" name="TextBox 5"/>
          <p:cNvSpPr txBox="1"/>
          <p:nvPr/>
        </p:nvSpPr>
        <p:spPr>
          <a:xfrm>
            <a:off x="2000232" y="3000372"/>
            <a:ext cx="4214842" cy="1569660"/>
          </a:xfrm>
          <a:prstGeom prst="rect">
            <a:avLst/>
          </a:prstGeom>
          <a:noFill/>
        </p:spPr>
        <p:txBody>
          <a:bodyPr wrap="square" rtlCol="0">
            <a:spAutoFit/>
          </a:bodyPr>
          <a:lstStyle/>
          <a:p>
            <a:r>
              <a:rPr lang="sr-Cyrl-RS" sz="9600" dirty="0" smtClean="0">
                <a:latin typeface="Times New Roman" pitchFamily="18" charset="0"/>
                <a:cs typeface="Times New Roman" pitchFamily="18" charset="0"/>
              </a:rPr>
              <a:t>86</a:t>
            </a:r>
            <a:endParaRPr lang="en-US" sz="9600" dirty="0">
              <a:latin typeface="Times New Roman" pitchFamily="18" charset="0"/>
              <a:cs typeface="Times New Roman" pitchFamily="18" charset="0"/>
            </a:endParaRPr>
          </a:p>
        </p:txBody>
      </p:sp>
      <p:sp>
        <p:nvSpPr>
          <p:cNvPr id="7" name="Rectangle 6"/>
          <p:cNvSpPr/>
          <p:nvPr/>
        </p:nvSpPr>
        <p:spPr>
          <a:xfrm rot="10800000">
            <a:off x="5572132" y="2500306"/>
            <a:ext cx="3143272" cy="278608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8" name="TextBox 7"/>
          <p:cNvSpPr txBox="1"/>
          <p:nvPr/>
        </p:nvSpPr>
        <p:spPr>
          <a:xfrm rot="10800000">
            <a:off x="3643306" y="3071810"/>
            <a:ext cx="4214842" cy="1569660"/>
          </a:xfrm>
          <a:prstGeom prst="rect">
            <a:avLst/>
          </a:prstGeom>
          <a:noFill/>
        </p:spPr>
        <p:txBody>
          <a:bodyPr wrap="square" rtlCol="0">
            <a:spAutoFit/>
          </a:bodyPr>
          <a:lstStyle/>
          <a:p>
            <a:r>
              <a:rPr lang="sr-Cyrl-RS" sz="9600" dirty="0" smtClean="0">
                <a:latin typeface="Times New Roman" pitchFamily="18" charset="0"/>
                <a:cs typeface="Times New Roman" pitchFamily="18" charset="0"/>
              </a:rPr>
              <a:t>86</a:t>
            </a:r>
            <a:endParaRPr lang="en-US" sz="9600" dirty="0">
              <a:latin typeface="Times New Roman" pitchFamily="18" charset="0"/>
              <a:cs typeface="Times New Roman" pitchFamily="18" charset="0"/>
            </a:endParaRPr>
          </a:p>
        </p:txBody>
      </p:sp>
      <p:sp>
        <p:nvSpPr>
          <p:cNvPr id="25" name="Curved Down Arrow 24"/>
          <p:cNvSpPr/>
          <p:nvPr/>
        </p:nvSpPr>
        <p:spPr>
          <a:xfrm>
            <a:off x="4143372" y="2071678"/>
            <a:ext cx="714380" cy="35719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Content Placeholder 25"/>
          <p:cNvSpPr>
            <a:spLocks noGrp="1"/>
          </p:cNvSpPr>
          <p:nvPr>
            <p:ph idx="1"/>
          </p:nvPr>
        </p:nvSpPr>
        <p:spPr>
          <a:xfrm>
            <a:off x="4929190" y="2071678"/>
            <a:ext cx="714380" cy="35719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62500" lnSpcReduction="20000"/>
          </a:bodyPr>
          <a:lstStyle/>
          <a:p>
            <a:endParaRPr lang="en-US" dirty="0"/>
          </a:p>
        </p:txBody>
      </p:sp>
      <p:pic>
        <p:nvPicPr>
          <p:cNvPr id="9" name="Picture 2" descr="C:\Users\Korisnik\Searches\lightbulb-doodle-vector-27470992.jpg"/>
          <p:cNvPicPr>
            <a:picLocks noChangeAspect="1" noChangeArrowheads="1"/>
          </p:cNvPicPr>
          <p:nvPr/>
        </p:nvPicPr>
        <p:blipFill>
          <a:blip r:embed="rId2" cstate="print"/>
          <a:srcRect b="7407"/>
          <a:stretch>
            <a:fillRect/>
          </a:stretch>
        </p:blipFill>
        <p:spPr bwMode="auto">
          <a:xfrm>
            <a:off x="7072322" y="357166"/>
            <a:ext cx="2071678" cy="2071678"/>
          </a:xfrm>
          <a:prstGeom prst="rect">
            <a:avLst/>
          </a:prstGeom>
          <a:noFill/>
        </p:spPr>
      </p:pic>
    </p:spTree>
  </p:cSld>
  <p:clrMapOvr>
    <a:masterClrMapping/>
  </p:clrMapOvr>
  <p:transition>
    <p:wipe dir="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428604"/>
            <a:ext cx="7498080" cy="1714512"/>
          </a:xfrm>
        </p:spPr>
        <p:txBody>
          <a:bodyPr>
            <a:normAutofit fontScale="90000"/>
          </a:bodyPr>
          <a:lstStyle/>
          <a:p>
            <a:r>
              <a:rPr lang="sr-Cyrl-RS" sz="2700" dirty="0" smtClean="0">
                <a:effectLst/>
                <a:latin typeface="Times New Roman" pitchFamily="18" charset="0"/>
                <a:cs typeface="Times New Roman" pitchFamily="18" charset="0"/>
              </a:rPr>
              <a:t>Да би нацртала јежића Ива је користила само неке цифре у различитим положајима. Питала је Роберту, колики је збир свих једонцифрених бројева који се на овом јежићу могу уочити?</a:t>
            </a:r>
            <a:r>
              <a:rPr lang="sr-Cyrl-RS" sz="1600" dirty="0" smtClean="0">
                <a:latin typeface="Times New Roman" pitchFamily="18" charset="0"/>
                <a:cs typeface="Times New Roman" pitchFamily="18" charset="0"/>
              </a:rPr>
              <a:t/>
            </a:r>
            <a:br>
              <a:rPr lang="sr-Cyrl-RS" sz="1600" dirty="0" smtClean="0">
                <a:latin typeface="Times New Roman" pitchFamily="18" charset="0"/>
                <a:cs typeface="Times New Roman" pitchFamily="18" charset="0"/>
              </a:rPr>
            </a:br>
            <a:endParaRPr lang="en-US" sz="1600" dirty="0">
              <a:latin typeface="Times New Roman" pitchFamily="18" charset="0"/>
              <a:cs typeface="Times New Roman" pitchFamily="18" charset="0"/>
            </a:endParaRPr>
          </a:p>
        </p:txBody>
      </p:sp>
      <p:pic>
        <p:nvPicPr>
          <p:cNvPr id="1026" name="Picture 2" descr="C:\Users\Korisnik\Pictures\zejk.png"/>
          <p:cNvPicPr>
            <a:picLocks noGrp="1" noChangeAspect="1" noChangeArrowheads="1"/>
          </p:cNvPicPr>
          <p:nvPr>
            <p:ph idx="1"/>
          </p:nvPr>
        </p:nvPicPr>
        <p:blipFill>
          <a:blip r:embed="rId2"/>
          <a:srcRect/>
          <a:stretch>
            <a:fillRect/>
          </a:stretch>
        </p:blipFill>
        <p:spPr bwMode="auto">
          <a:xfrm>
            <a:off x="2500298" y="2786058"/>
            <a:ext cx="4929222" cy="3286148"/>
          </a:xfrm>
          <a:prstGeom prst="rect">
            <a:avLst/>
          </a:prstGeom>
          <a:noFill/>
        </p:spPr>
      </p:pic>
    </p:spTree>
  </p:cSld>
  <p:clrMapOvr>
    <a:masterClrMapping/>
  </p:clrMapOvr>
  <p:transition>
    <p:wipe dir="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Cyrl-RS" dirty="0" smtClean="0">
                <a:effectLst/>
                <a:latin typeface="Times New Roman" pitchFamily="18" charset="0"/>
                <a:cs typeface="Times New Roman" pitchFamily="18" charset="0"/>
              </a:rPr>
              <a:t>РЕШЕЊЕ:</a:t>
            </a:r>
            <a:endParaRPr lang="en-US" dirty="0">
              <a:effectLst/>
              <a:latin typeface="Times New Roman" pitchFamily="18" charset="0"/>
              <a:cs typeface="Times New Roman" pitchFamily="18" charset="0"/>
            </a:endParaRPr>
          </a:p>
        </p:txBody>
      </p:sp>
      <p:sp>
        <p:nvSpPr>
          <p:cNvPr id="3" name="Content Placeholder 2"/>
          <p:cNvSpPr>
            <a:spLocks noGrp="1"/>
          </p:cNvSpPr>
          <p:nvPr>
            <p:ph idx="1"/>
          </p:nvPr>
        </p:nvSpPr>
        <p:spPr>
          <a:xfrm>
            <a:off x="1643042" y="1447800"/>
            <a:ext cx="6072230" cy="4338654"/>
          </a:xfrm>
        </p:spPr>
        <p:txBody>
          <a:bodyPr>
            <a:normAutofit/>
          </a:bodyPr>
          <a:lstStyle/>
          <a:p>
            <a:pPr>
              <a:buNone/>
            </a:pPr>
            <a:r>
              <a:rPr lang="sr-Cyrl-RS" dirty="0" smtClean="0"/>
              <a:t>                            </a:t>
            </a:r>
            <a:r>
              <a:rPr lang="sr-Cyrl-RS" sz="9600" dirty="0" smtClean="0">
                <a:latin typeface="Times New Roman" pitchFamily="18" charset="0"/>
                <a:cs typeface="Times New Roman" pitchFamily="18" charset="0"/>
              </a:rPr>
              <a:t>20      </a:t>
            </a:r>
            <a:r>
              <a:rPr lang="sr-Cyrl-RS" sz="2400" dirty="0" smtClean="0">
                <a:latin typeface="Times New Roman" pitchFamily="18" charset="0"/>
                <a:cs typeface="Times New Roman" pitchFamily="18" charset="0"/>
              </a:rPr>
              <a:t>Ива је нацртала јежића од једанаест јединица, једне тројке и једне шестице.</a:t>
            </a:r>
            <a:endParaRPr lang="en-US" sz="2400" dirty="0"/>
          </a:p>
        </p:txBody>
      </p:sp>
      <p:pic>
        <p:nvPicPr>
          <p:cNvPr id="4" name="Picture 2" descr="C:\Users\Korisnik\Searches\lightbulb-doodle-vector-27470992.jpg"/>
          <p:cNvPicPr>
            <a:picLocks noChangeAspect="1" noChangeArrowheads="1"/>
          </p:cNvPicPr>
          <p:nvPr/>
        </p:nvPicPr>
        <p:blipFill>
          <a:blip r:embed="rId2" cstate="print"/>
          <a:srcRect b="7407"/>
          <a:stretch>
            <a:fillRect/>
          </a:stretch>
        </p:blipFill>
        <p:spPr bwMode="auto">
          <a:xfrm>
            <a:off x="6357918" y="4071918"/>
            <a:ext cx="2786082" cy="2786082"/>
          </a:xfrm>
          <a:prstGeom prst="rect">
            <a:avLst/>
          </a:prstGeom>
          <a:noFill/>
        </p:spPr>
      </p:pic>
    </p:spTree>
  </p:cSld>
  <p:clrMapOvr>
    <a:masterClrMapping/>
  </p:clrMapOvr>
  <p:transition>
    <p:wipe dir="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2940048"/>
          </a:xfrm>
        </p:spPr>
        <p:txBody>
          <a:bodyPr>
            <a:normAutofit/>
          </a:bodyPr>
          <a:lstStyle/>
          <a:p>
            <a:r>
              <a:rPr lang="sr-Cyrl-RS" sz="2000" dirty="0" smtClean="0">
                <a:effectLst/>
                <a:latin typeface="Times New Roman" pitchFamily="18" charset="0"/>
                <a:cs typeface="Times New Roman" pitchFamily="18" charset="0"/>
              </a:rPr>
              <a:t>Учитељица</a:t>
            </a:r>
            <a:r>
              <a:rPr lang="sr-Latn-RS" sz="2000" dirty="0" smtClean="0">
                <a:effectLst/>
                <a:latin typeface="Times New Roman" pitchFamily="18" charset="0"/>
                <a:cs typeface="Times New Roman" pitchFamily="18" charset="0"/>
              </a:rPr>
              <a:t> </a:t>
            </a:r>
            <a:r>
              <a:rPr lang="sr-Cyrl-RS" sz="2000" dirty="0" smtClean="0">
                <a:effectLst/>
                <a:latin typeface="Times New Roman" pitchFamily="18" charset="0"/>
                <a:cs typeface="Times New Roman" pitchFamily="18" charset="0"/>
              </a:rPr>
              <a:t>Весна је сваком члану ликовне секције дала по једну коцку. Њихов задатак је био да обоје коцку тако да свака страна буде цела обојена једном бојом: или жутом или зеленом. Када су завршили посао, приметили су да је свако своју коцку обојио различито од осталих. Пошто су им се коцке много допале, ученици су замолили учитељицу да и она обоји још једну коцку истим бојама и на исти начин, али тако да се њена коцка разликује од обојених. На њихово велико </a:t>
            </a:r>
            <a:r>
              <a:rPr lang="sr-Latn-RS" sz="2000" dirty="0" smtClean="0">
                <a:effectLst/>
                <a:latin typeface="Times New Roman" pitchFamily="18" charset="0"/>
                <a:cs typeface="Times New Roman" pitchFamily="18" charset="0"/>
              </a:rPr>
              <a:t>c</a:t>
            </a:r>
            <a:r>
              <a:rPr lang="sr-Cyrl-RS" sz="2000" dirty="0" smtClean="0">
                <a:effectLst/>
                <a:latin typeface="Times New Roman" pitchFamily="18" charset="0"/>
                <a:cs typeface="Times New Roman" pitchFamily="18" charset="0"/>
              </a:rPr>
              <a:t>ажаљење, учитељица то није могла да учини. Колико је чланова имала та ликовна секција?</a:t>
            </a:r>
            <a:endParaRPr lang="en-US" sz="2000" dirty="0">
              <a:effectLst/>
              <a:latin typeface="Times New Roman" pitchFamily="18" charset="0"/>
              <a:cs typeface="Times New Roman" pitchFamily="18" charset="0"/>
            </a:endParaRPr>
          </a:p>
        </p:txBody>
      </p:sp>
      <p:sp>
        <p:nvSpPr>
          <p:cNvPr id="6" name="Cube 5"/>
          <p:cNvSpPr/>
          <p:nvPr/>
        </p:nvSpPr>
        <p:spPr>
          <a:xfrm>
            <a:off x="3357554" y="4357694"/>
            <a:ext cx="1785950" cy="1785950"/>
          </a:xfrm>
          <a:prstGeom prst="cube">
            <a:avLst/>
          </a:prstGeom>
          <a:solidFill>
            <a:srgbClr val="92D050"/>
          </a:solidFill>
          <a:ln>
            <a:solidFill>
              <a:srgbClr val="92D05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 name="Cube 3"/>
          <p:cNvSpPr/>
          <p:nvPr/>
        </p:nvSpPr>
        <p:spPr>
          <a:xfrm>
            <a:off x="1500166" y="4357694"/>
            <a:ext cx="1785950" cy="1785950"/>
          </a:xfrm>
          <a:prstGeom prst="cube">
            <a:avLst/>
          </a:prstGeom>
          <a:solidFill>
            <a:srgbClr val="FFFF00"/>
          </a:solidFill>
          <a:ln>
            <a:solidFill>
              <a:srgbClr val="FFFF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pic>
        <p:nvPicPr>
          <p:cNvPr id="1029" name="Picture 5" descr="C:\Users\Korisnik\Tracing\lik.jpg"/>
          <p:cNvPicPr>
            <a:picLocks noChangeAspect="1" noChangeArrowheads="1"/>
          </p:cNvPicPr>
          <p:nvPr/>
        </p:nvPicPr>
        <p:blipFill>
          <a:blip r:embed="rId2"/>
          <a:srcRect/>
          <a:stretch>
            <a:fillRect/>
          </a:stretch>
        </p:blipFill>
        <p:spPr bwMode="auto">
          <a:xfrm>
            <a:off x="5572132" y="3571876"/>
            <a:ext cx="3007408" cy="2970955"/>
          </a:xfrm>
          <a:prstGeom prst="rect">
            <a:avLst/>
          </a:prstGeom>
          <a:noFill/>
        </p:spPr>
      </p:pic>
    </p:spTree>
  </p:cSld>
  <p:clrMapOvr>
    <a:masterClrMapping/>
  </p:clrMapOvr>
  <p:transition>
    <p:wipe dir="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1"/>
          </p:nvPr>
        </p:nvGraphicFramePr>
        <p:xfrm>
          <a:off x="1500166" y="1928806"/>
          <a:ext cx="7143799" cy="4714901"/>
        </p:xfrm>
        <a:graphic>
          <a:graphicData uri="http://schemas.openxmlformats.org/drawingml/2006/table">
            <a:tbl>
              <a:tblPr firstRow="1" bandRow="1">
                <a:tableStyleId>{69CF1AB2-1976-4502-BF36-3FF5EA218861}</a:tableStyleId>
              </a:tblPr>
              <a:tblGrid>
                <a:gridCol w="1433661"/>
                <a:gridCol w="655567"/>
                <a:gridCol w="667814"/>
                <a:gridCol w="661690"/>
                <a:gridCol w="661690"/>
                <a:gridCol w="661690"/>
                <a:gridCol w="661690"/>
                <a:gridCol w="1739997"/>
              </a:tblGrid>
              <a:tr h="447516">
                <a:tc>
                  <a:txBody>
                    <a:bodyPr/>
                    <a:lstStyle/>
                    <a:p>
                      <a:pPr algn="ctr"/>
                      <a:r>
                        <a:rPr lang="sr-Cyrl-RS" sz="1100" baseline="0" dirty="0" smtClean="0">
                          <a:latin typeface="Times New Roman" pitchFamily="18" charset="0"/>
                          <a:cs typeface="Times New Roman" pitchFamily="18" charset="0"/>
                        </a:rPr>
                        <a:t>Редни број</a:t>
                      </a:r>
                      <a:endParaRPr lang="en-US" sz="1100" baseline="0" dirty="0">
                        <a:latin typeface="Times New Roman" pitchFamily="18" charset="0"/>
                        <a:cs typeface="Times New Roman" pitchFamily="18" charset="0"/>
                      </a:endParaRPr>
                    </a:p>
                  </a:txBody>
                  <a:tcPr>
                    <a:solidFill>
                      <a:schemeClr val="bg2">
                        <a:lumMod val="90000"/>
                      </a:schemeClr>
                    </a:solidFill>
                  </a:tcPr>
                </a:tc>
                <a:tc>
                  <a:txBody>
                    <a:bodyPr/>
                    <a:lstStyle/>
                    <a:p>
                      <a:pPr algn="ctr"/>
                      <a:r>
                        <a:rPr lang="sr-Cyrl-RS" sz="1100" dirty="0" smtClean="0">
                          <a:latin typeface="Times New Roman" pitchFamily="18" charset="0"/>
                          <a:cs typeface="Times New Roman" pitchFamily="18" charset="0"/>
                        </a:rPr>
                        <a:t>боја</a:t>
                      </a:r>
                      <a:endParaRPr lang="en-US" sz="1100" dirty="0">
                        <a:latin typeface="Times New Roman" pitchFamily="18" charset="0"/>
                        <a:cs typeface="Times New Roman" pitchFamily="18" charset="0"/>
                      </a:endParaRPr>
                    </a:p>
                  </a:txBody>
                  <a:tcPr>
                    <a:solidFill>
                      <a:schemeClr val="bg2">
                        <a:lumMod val="9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sr-Cyrl-RS" sz="1100" dirty="0" smtClean="0">
                          <a:latin typeface="Times New Roman" pitchFamily="18" charset="0"/>
                          <a:cs typeface="Times New Roman" pitchFamily="18" charset="0"/>
                        </a:rPr>
                        <a:t>боја</a:t>
                      </a:r>
                      <a:endParaRPr lang="en-US" sz="1100" dirty="0" smtClean="0">
                        <a:latin typeface="Times New Roman" pitchFamily="18" charset="0"/>
                        <a:cs typeface="Times New Roman" pitchFamily="18" charset="0"/>
                      </a:endParaRPr>
                    </a:p>
                    <a:p>
                      <a:pPr algn="ctr"/>
                      <a:endParaRPr lang="en-US" sz="1100" dirty="0">
                        <a:latin typeface="Times New Roman" pitchFamily="18" charset="0"/>
                        <a:cs typeface="Times New Roman" pitchFamily="18" charset="0"/>
                      </a:endParaRPr>
                    </a:p>
                  </a:txBody>
                  <a:tcPr>
                    <a:solidFill>
                      <a:schemeClr val="bg2">
                        <a:lumMod val="9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sr-Cyrl-RS" sz="1100" dirty="0" smtClean="0">
                          <a:latin typeface="Times New Roman" pitchFamily="18" charset="0"/>
                          <a:cs typeface="Times New Roman" pitchFamily="18" charset="0"/>
                        </a:rPr>
                        <a:t>боја</a:t>
                      </a:r>
                      <a:endParaRPr lang="en-US" sz="1100" dirty="0" smtClean="0">
                        <a:latin typeface="Times New Roman" pitchFamily="18" charset="0"/>
                        <a:cs typeface="Times New Roman" pitchFamily="18" charset="0"/>
                      </a:endParaRPr>
                    </a:p>
                    <a:p>
                      <a:pPr algn="ctr"/>
                      <a:endParaRPr lang="en-US" sz="1100" dirty="0">
                        <a:latin typeface="Times New Roman" pitchFamily="18" charset="0"/>
                        <a:cs typeface="Times New Roman" pitchFamily="18" charset="0"/>
                      </a:endParaRPr>
                    </a:p>
                  </a:txBody>
                  <a:tcPr>
                    <a:solidFill>
                      <a:schemeClr val="bg2">
                        <a:lumMod val="9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sr-Cyrl-RS" sz="1100" dirty="0" smtClean="0">
                          <a:latin typeface="Times New Roman" pitchFamily="18" charset="0"/>
                          <a:cs typeface="Times New Roman" pitchFamily="18" charset="0"/>
                        </a:rPr>
                        <a:t>боја</a:t>
                      </a:r>
                      <a:endParaRPr lang="en-US" sz="1100" dirty="0" smtClean="0">
                        <a:latin typeface="Times New Roman" pitchFamily="18" charset="0"/>
                        <a:cs typeface="Times New Roman" pitchFamily="18" charset="0"/>
                      </a:endParaRPr>
                    </a:p>
                    <a:p>
                      <a:pPr algn="ctr"/>
                      <a:endParaRPr lang="en-US" sz="1100" dirty="0">
                        <a:latin typeface="Times New Roman" pitchFamily="18" charset="0"/>
                        <a:cs typeface="Times New Roman" pitchFamily="18" charset="0"/>
                      </a:endParaRPr>
                    </a:p>
                  </a:txBody>
                  <a:tcPr>
                    <a:solidFill>
                      <a:schemeClr val="bg2">
                        <a:lumMod val="9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sr-Cyrl-RS" sz="1100" dirty="0" smtClean="0">
                          <a:latin typeface="Times New Roman" pitchFamily="18" charset="0"/>
                          <a:cs typeface="Times New Roman" pitchFamily="18" charset="0"/>
                        </a:rPr>
                        <a:t>боја</a:t>
                      </a:r>
                      <a:endParaRPr lang="en-US" sz="1100" dirty="0" smtClean="0">
                        <a:latin typeface="Times New Roman" pitchFamily="18" charset="0"/>
                        <a:cs typeface="Times New Roman" pitchFamily="18" charset="0"/>
                      </a:endParaRPr>
                    </a:p>
                    <a:p>
                      <a:pPr algn="ctr"/>
                      <a:endParaRPr lang="en-US" sz="1100" dirty="0">
                        <a:latin typeface="Times New Roman" pitchFamily="18" charset="0"/>
                        <a:cs typeface="Times New Roman" pitchFamily="18" charset="0"/>
                      </a:endParaRPr>
                    </a:p>
                  </a:txBody>
                  <a:tcPr>
                    <a:solidFill>
                      <a:schemeClr val="bg2">
                        <a:lumMod val="9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sr-Cyrl-RS" sz="1100" dirty="0" smtClean="0">
                          <a:latin typeface="Times New Roman" pitchFamily="18" charset="0"/>
                          <a:cs typeface="Times New Roman" pitchFamily="18" charset="0"/>
                        </a:rPr>
                        <a:t>боја</a:t>
                      </a:r>
                      <a:endParaRPr lang="en-US" sz="1100" dirty="0" smtClean="0">
                        <a:latin typeface="Times New Roman" pitchFamily="18" charset="0"/>
                        <a:cs typeface="Times New Roman" pitchFamily="18" charset="0"/>
                      </a:endParaRPr>
                    </a:p>
                    <a:p>
                      <a:pPr algn="ctr"/>
                      <a:endParaRPr lang="en-US" sz="1100" dirty="0">
                        <a:latin typeface="Times New Roman" pitchFamily="18" charset="0"/>
                        <a:cs typeface="Times New Roman" pitchFamily="18" charset="0"/>
                      </a:endParaRPr>
                    </a:p>
                  </a:txBody>
                  <a:tcPr>
                    <a:solidFill>
                      <a:schemeClr val="bg2">
                        <a:lumMod val="9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sr-Cyrl-RS" sz="1100" dirty="0" smtClean="0">
                          <a:latin typeface="Times New Roman" pitchFamily="18" charset="0"/>
                          <a:cs typeface="Times New Roman" pitchFamily="18" charset="0"/>
                        </a:rPr>
                        <a:t>Објашњење</a:t>
                      </a:r>
                      <a:endParaRPr lang="en-US" sz="1100" dirty="0" smtClean="0">
                        <a:latin typeface="Times New Roman" pitchFamily="18" charset="0"/>
                        <a:cs typeface="Times New Roman" pitchFamily="18" charset="0"/>
                      </a:endParaRPr>
                    </a:p>
                  </a:txBody>
                  <a:tcPr>
                    <a:solidFill>
                      <a:schemeClr val="bg2">
                        <a:lumMod val="90000"/>
                      </a:schemeClr>
                    </a:solidFill>
                  </a:tcPr>
                </a:tc>
              </a:tr>
              <a:tr h="383585">
                <a:tc>
                  <a:txBody>
                    <a:bodyPr/>
                    <a:lstStyle/>
                    <a:p>
                      <a:pPr algn="ctr"/>
                      <a:r>
                        <a:rPr lang="sr-Cyrl-RS" sz="900" dirty="0" smtClean="0">
                          <a:latin typeface="Times New Roman" pitchFamily="18" charset="0"/>
                          <a:cs typeface="Times New Roman" pitchFamily="18" charset="0"/>
                        </a:rPr>
                        <a:t>1.</a:t>
                      </a:r>
                    </a:p>
                    <a:p>
                      <a:pPr algn="ctr"/>
                      <a:r>
                        <a:rPr lang="sr-Cyrl-RS" sz="900" dirty="0" smtClean="0">
                          <a:latin typeface="Times New Roman" pitchFamily="18" charset="0"/>
                          <a:cs typeface="Times New Roman" pitchFamily="18" charset="0"/>
                        </a:rPr>
                        <a:t>комбинација</a:t>
                      </a:r>
                    </a:p>
                  </a:txBody>
                  <a:tcPr>
                    <a:solidFill>
                      <a:schemeClr val="bg1">
                        <a:lumMod val="95000"/>
                      </a:schemeClr>
                    </a:solidFill>
                  </a:tcPr>
                </a:tc>
                <a:tc>
                  <a:txBody>
                    <a:bodyPr/>
                    <a:lstStyle/>
                    <a:p>
                      <a:pPr algn="ctr"/>
                      <a:r>
                        <a:rPr lang="sr-Cyrl-RS" sz="1600" dirty="0" smtClean="0">
                          <a:latin typeface="Times New Roman" pitchFamily="18" charset="0"/>
                          <a:cs typeface="Times New Roman" pitchFamily="18" charset="0"/>
                        </a:rPr>
                        <a:t>ж</a:t>
                      </a:r>
                      <a:endParaRPr lang="en-US" sz="1600" dirty="0">
                        <a:latin typeface="Times New Roman" pitchFamily="18" charset="0"/>
                        <a:cs typeface="Times New Roman" pitchFamily="18" charset="0"/>
                      </a:endParaRPr>
                    </a:p>
                  </a:txBody>
                  <a:tcPr>
                    <a:solidFill>
                      <a:srgbClr val="FFFF00"/>
                    </a:solidFill>
                  </a:tcPr>
                </a:tc>
                <a:tc>
                  <a:txBody>
                    <a:bodyPr/>
                    <a:lstStyle/>
                    <a:p>
                      <a:pPr algn="ctr"/>
                      <a:r>
                        <a:rPr lang="sr-Cyrl-RS" sz="1600" dirty="0" smtClean="0">
                          <a:latin typeface="Times New Roman" pitchFamily="18" charset="0"/>
                          <a:cs typeface="Times New Roman" pitchFamily="18" charset="0"/>
                        </a:rPr>
                        <a:t>ж</a:t>
                      </a:r>
                      <a:endParaRPr lang="en-US" sz="1600" dirty="0">
                        <a:latin typeface="Times New Roman" pitchFamily="18" charset="0"/>
                        <a:cs typeface="Times New Roman" pitchFamily="18" charset="0"/>
                      </a:endParaRPr>
                    </a:p>
                  </a:txBody>
                  <a:tcPr>
                    <a:solidFill>
                      <a:srgbClr val="FFFF00"/>
                    </a:solidFill>
                  </a:tcPr>
                </a:tc>
                <a:tc>
                  <a:txBody>
                    <a:bodyPr/>
                    <a:lstStyle/>
                    <a:p>
                      <a:pPr algn="ctr"/>
                      <a:r>
                        <a:rPr lang="sr-Cyrl-RS" sz="1600" dirty="0" smtClean="0">
                          <a:latin typeface="Times New Roman" pitchFamily="18" charset="0"/>
                          <a:cs typeface="Times New Roman" pitchFamily="18" charset="0"/>
                        </a:rPr>
                        <a:t>ж</a:t>
                      </a:r>
                      <a:endParaRPr lang="en-US" sz="1600" dirty="0">
                        <a:latin typeface="Times New Roman" pitchFamily="18" charset="0"/>
                        <a:cs typeface="Times New Roman" pitchFamily="18" charset="0"/>
                      </a:endParaRPr>
                    </a:p>
                  </a:txBody>
                  <a:tcPr>
                    <a:solidFill>
                      <a:srgbClr val="FFFF00"/>
                    </a:solidFill>
                  </a:tcPr>
                </a:tc>
                <a:tc>
                  <a:txBody>
                    <a:bodyPr/>
                    <a:lstStyle/>
                    <a:p>
                      <a:pPr algn="ctr"/>
                      <a:r>
                        <a:rPr lang="sr-Cyrl-RS" sz="1600" dirty="0" smtClean="0">
                          <a:latin typeface="Times New Roman" pitchFamily="18" charset="0"/>
                          <a:cs typeface="Times New Roman" pitchFamily="18" charset="0"/>
                        </a:rPr>
                        <a:t>ж</a:t>
                      </a:r>
                      <a:endParaRPr lang="en-US" sz="1600" dirty="0">
                        <a:latin typeface="Times New Roman" pitchFamily="18" charset="0"/>
                        <a:cs typeface="Times New Roman" pitchFamily="18" charset="0"/>
                      </a:endParaRPr>
                    </a:p>
                  </a:txBody>
                  <a:tcPr>
                    <a:solidFill>
                      <a:srgbClr val="FFFF00"/>
                    </a:solidFill>
                  </a:tcPr>
                </a:tc>
                <a:tc>
                  <a:txBody>
                    <a:bodyPr/>
                    <a:lstStyle/>
                    <a:p>
                      <a:pPr algn="ctr"/>
                      <a:r>
                        <a:rPr lang="sr-Cyrl-RS" sz="1600" dirty="0" smtClean="0">
                          <a:latin typeface="Times New Roman" pitchFamily="18" charset="0"/>
                          <a:cs typeface="Times New Roman" pitchFamily="18" charset="0"/>
                        </a:rPr>
                        <a:t>ж</a:t>
                      </a:r>
                      <a:endParaRPr lang="en-US" sz="1600" dirty="0">
                        <a:latin typeface="Times New Roman" pitchFamily="18" charset="0"/>
                        <a:cs typeface="Times New Roman" pitchFamily="18" charset="0"/>
                      </a:endParaRPr>
                    </a:p>
                  </a:txBody>
                  <a:tcPr>
                    <a:solidFill>
                      <a:srgbClr val="FFFF00"/>
                    </a:solidFill>
                  </a:tcPr>
                </a:tc>
                <a:tc>
                  <a:txBody>
                    <a:bodyPr/>
                    <a:lstStyle/>
                    <a:p>
                      <a:pPr algn="ctr"/>
                      <a:r>
                        <a:rPr lang="sr-Cyrl-RS" sz="1600" dirty="0" smtClean="0">
                          <a:latin typeface="Times New Roman" pitchFamily="18" charset="0"/>
                          <a:cs typeface="Times New Roman" pitchFamily="18" charset="0"/>
                        </a:rPr>
                        <a:t>ж</a:t>
                      </a:r>
                      <a:endParaRPr lang="en-US" sz="1600" dirty="0">
                        <a:latin typeface="Times New Roman" pitchFamily="18" charset="0"/>
                        <a:cs typeface="Times New Roman" pitchFamily="18" charset="0"/>
                      </a:endParaRPr>
                    </a:p>
                  </a:txBody>
                  <a:tcPr>
                    <a:solidFill>
                      <a:srgbClr val="FFFF00"/>
                    </a:solidFill>
                  </a:tcPr>
                </a:tc>
                <a:tc>
                  <a:txBody>
                    <a:bodyPr/>
                    <a:lstStyle/>
                    <a:p>
                      <a:pPr algn="ctr"/>
                      <a:r>
                        <a:rPr lang="sr-Cyrl-RS" sz="900" dirty="0" smtClean="0">
                          <a:latin typeface="Times New Roman" pitchFamily="18" charset="0"/>
                          <a:cs typeface="Times New Roman" pitchFamily="18" charset="0"/>
                        </a:rPr>
                        <a:t>Могућа је једна таква комбинација</a:t>
                      </a:r>
                      <a:endParaRPr lang="en-US" sz="900" dirty="0">
                        <a:latin typeface="Times New Roman" pitchFamily="18" charset="0"/>
                        <a:cs typeface="Times New Roman" pitchFamily="18" charset="0"/>
                      </a:endParaRPr>
                    </a:p>
                  </a:txBody>
                  <a:tcPr>
                    <a:solidFill>
                      <a:schemeClr val="bg1">
                        <a:lumMod val="95000"/>
                      </a:schemeClr>
                    </a:solidFill>
                  </a:tcPr>
                </a:tc>
              </a:tr>
              <a:tr h="383585">
                <a:tc>
                  <a:txBody>
                    <a:bodyPr/>
                    <a:lstStyle/>
                    <a:p>
                      <a:pPr algn="ctr"/>
                      <a:r>
                        <a:rPr lang="sr-Cyrl-RS" sz="900" dirty="0" smtClean="0">
                          <a:latin typeface="Times New Roman" pitchFamily="18" charset="0"/>
                          <a:cs typeface="Times New Roman" pitchFamily="18" charset="0"/>
                        </a:rPr>
                        <a:t>2.</a:t>
                      </a:r>
                    </a:p>
                    <a:p>
                      <a:pPr algn="ctr"/>
                      <a:r>
                        <a:rPr lang="sr-Cyrl-RS" sz="900" dirty="0" smtClean="0">
                          <a:latin typeface="Times New Roman" pitchFamily="18" charset="0"/>
                          <a:cs typeface="Times New Roman" pitchFamily="18" charset="0"/>
                        </a:rPr>
                        <a:t>комбинација</a:t>
                      </a:r>
                    </a:p>
                  </a:txBody>
                  <a:tcPr>
                    <a:solidFill>
                      <a:schemeClr val="bg1">
                        <a:lumMod val="95000"/>
                      </a:schemeClr>
                    </a:solidFill>
                  </a:tcPr>
                </a:tc>
                <a:tc>
                  <a:txBody>
                    <a:bodyPr/>
                    <a:lstStyle/>
                    <a:p>
                      <a:pPr algn="ctr"/>
                      <a:r>
                        <a:rPr lang="sr-Cyrl-RS" sz="1600" dirty="0" smtClean="0">
                          <a:latin typeface="Times New Roman" pitchFamily="18" charset="0"/>
                          <a:cs typeface="Times New Roman" pitchFamily="18" charset="0"/>
                        </a:rPr>
                        <a:t>ж</a:t>
                      </a:r>
                      <a:endParaRPr lang="en-US" sz="1600" dirty="0">
                        <a:latin typeface="Times New Roman" pitchFamily="18" charset="0"/>
                        <a:cs typeface="Times New Roman" pitchFamily="18" charset="0"/>
                      </a:endParaRPr>
                    </a:p>
                  </a:txBody>
                  <a:tcPr>
                    <a:solidFill>
                      <a:srgbClr val="FFFF00"/>
                    </a:solidFill>
                  </a:tcPr>
                </a:tc>
                <a:tc>
                  <a:txBody>
                    <a:bodyPr/>
                    <a:lstStyle/>
                    <a:p>
                      <a:pPr algn="ctr"/>
                      <a:r>
                        <a:rPr lang="sr-Cyrl-RS" sz="1600" dirty="0" smtClean="0">
                          <a:latin typeface="Times New Roman" pitchFamily="18" charset="0"/>
                          <a:cs typeface="Times New Roman" pitchFamily="18" charset="0"/>
                        </a:rPr>
                        <a:t>ж</a:t>
                      </a:r>
                      <a:endParaRPr lang="en-US" sz="1600" dirty="0">
                        <a:latin typeface="Times New Roman" pitchFamily="18" charset="0"/>
                        <a:cs typeface="Times New Roman" pitchFamily="18" charset="0"/>
                      </a:endParaRPr>
                    </a:p>
                  </a:txBody>
                  <a:tcPr>
                    <a:solidFill>
                      <a:srgbClr val="FFFF00"/>
                    </a:solidFill>
                  </a:tcPr>
                </a:tc>
                <a:tc>
                  <a:txBody>
                    <a:bodyPr/>
                    <a:lstStyle/>
                    <a:p>
                      <a:pPr algn="ctr"/>
                      <a:r>
                        <a:rPr lang="sr-Cyrl-RS" sz="1600" dirty="0" smtClean="0">
                          <a:latin typeface="Times New Roman" pitchFamily="18" charset="0"/>
                          <a:cs typeface="Times New Roman" pitchFamily="18" charset="0"/>
                        </a:rPr>
                        <a:t>ж</a:t>
                      </a:r>
                      <a:endParaRPr lang="en-US" sz="1600" dirty="0">
                        <a:latin typeface="Times New Roman" pitchFamily="18" charset="0"/>
                        <a:cs typeface="Times New Roman" pitchFamily="18" charset="0"/>
                      </a:endParaRPr>
                    </a:p>
                  </a:txBody>
                  <a:tcPr>
                    <a:solidFill>
                      <a:srgbClr val="FFFF00"/>
                    </a:solidFill>
                  </a:tcPr>
                </a:tc>
                <a:tc>
                  <a:txBody>
                    <a:bodyPr/>
                    <a:lstStyle/>
                    <a:p>
                      <a:pPr algn="ctr"/>
                      <a:r>
                        <a:rPr lang="sr-Cyrl-RS" sz="1600" dirty="0" smtClean="0">
                          <a:latin typeface="Times New Roman" pitchFamily="18" charset="0"/>
                          <a:cs typeface="Times New Roman" pitchFamily="18" charset="0"/>
                        </a:rPr>
                        <a:t>ж</a:t>
                      </a:r>
                      <a:endParaRPr lang="en-US" sz="1600" dirty="0">
                        <a:latin typeface="Times New Roman" pitchFamily="18" charset="0"/>
                        <a:cs typeface="Times New Roman" pitchFamily="18" charset="0"/>
                      </a:endParaRPr>
                    </a:p>
                  </a:txBody>
                  <a:tcPr>
                    <a:solidFill>
                      <a:srgbClr val="FFFF00"/>
                    </a:solidFill>
                  </a:tcPr>
                </a:tc>
                <a:tc>
                  <a:txBody>
                    <a:bodyPr/>
                    <a:lstStyle/>
                    <a:p>
                      <a:pPr algn="ctr"/>
                      <a:r>
                        <a:rPr lang="sr-Cyrl-RS" sz="1600" dirty="0" smtClean="0">
                          <a:latin typeface="Times New Roman" pitchFamily="18" charset="0"/>
                          <a:cs typeface="Times New Roman" pitchFamily="18" charset="0"/>
                        </a:rPr>
                        <a:t>ж</a:t>
                      </a:r>
                      <a:endParaRPr lang="en-US" sz="1600" dirty="0">
                        <a:latin typeface="Times New Roman" pitchFamily="18" charset="0"/>
                        <a:cs typeface="Times New Roman" pitchFamily="18" charset="0"/>
                      </a:endParaRPr>
                    </a:p>
                  </a:txBody>
                  <a:tcPr>
                    <a:solidFill>
                      <a:srgbClr val="FFFF00"/>
                    </a:solidFill>
                  </a:tcPr>
                </a:tc>
                <a:tc>
                  <a:txBody>
                    <a:bodyPr/>
                    <a:lstStyle/>
                    <a:p>
                      <a:pPr algn="ctr"/>
                      <a:r>
                        <a:rPr lang="sr-Cyrl-RS" sz="1600" dirty="0" smtClean="0">
                          <a:latin typeface="Times New Roman" pitchFamily="18" charset="0"/>
                          <a:cs typeface="Times New Roman" pitchFamily="18" charset="0"/>
                        </a:rPr>
                        <a:t>з</a:t>
                      </a:r>
                      <a:endParaRPr lang="en-US" sz="1600" dirty="0">
                        <a:latin typeface="Times New Roman" pitchFamily="18" charset="0"/>
                        <a:cs typeface="Times New Roman" pitchFamily="18" charset="0"/>
                      </a:endParaRPr>
                    </a:p>
                  </a:txBody>
                  <a:tcPr>
                    <a:solidFill>
                      <a:srgbClr val="92D050"/>
                    </a:solidFill>
                  </a:tcPr>
                </a:tc>
                <a:tc>
                  <a:txBody>
                    <a:bodyPr/>
                    <a:lstStyle/>
                    <a:p>
                      <a:pPr algn="ctr"/>
                      <a:r>
                        <a:rPr lang="sr-Cyrl-RS" sz="900" dirty="0" smtClean="0">
                          <a:latin typeface="Times New Roman" pitchFamily="18" charset="0"/>
                          <a:cs typeface="Times New Roman" pitchFamily="18" charset="0"/>
                        </a:rPr>
                        <a:t>Могућа је једна таква комбинација</a:t>
                      </a:r>
                      <a:endParaRPr lang="en-US" sz="900" dirty="0">
                        <a:latin typeface="Times New Roman" pitchFamily="18" charset="0"/>
                        <a:cs typeface="Times New Roman" pitchFamily="18" charset="0"/>
                      </a:endParaRPr>
                    </a:p>
                  </a:txBody>
                  <a:tcPr>
                    <a:solidFill>
                      <a:schemeClr val="bg1">
                        <a:lumMod val="95000"/>
                      </a:schemeClr>
                    </a:solidFill>
                  </a:tcPr>
                </a:tc>
              </a:tr>
              <a:tr h="383585">
                <a:tc>
                  <a:txBody>
                    <a:bodyPr/>
                    <a:lstStyle/>
                    <a:p>
                      <a:pPr algn="ctr"/>
                      <a:r>
                        <a:rPr lang="sr-Cyrl-RS" sz="900" dirty="0" smtClean="0">
                          <a:latin typeface="Times New Roman" pitchFamily="18" charset="0"/>
                          <a:cs typeface="Times New Roman" pitchFamily="18" charset="0"/>
                        </a:rPr>
                        <a:t>3.</a:t>
                      </a:r>
                    </a:p>
                    <a:p>
                      <a:pPr algn="ctr"/>
                      <a:r>
                        <a:rPr lang="sr-Cyrl-RS" sz="900" dirty="0" smtClean="0">
                          <a:latin typeface="Times New Roman" pitchFamily="18" charset="0"/>
                          <a:cs typeface="Times New Roman" pitchFamily="18" charset="0"/>
                        </a:rPr>
                        <a:t>комбинација</a:t>
                      </a:r>
                    </a:p>
                  </a:txBody>
                  <a:tcPr>
                    <a:solidFill>
                      <a:schemeClr val="bg1">
                        <a:lumMod val="95000"/>
                      </a:schemeClr>
                    </a:solidFill>
                  </a:tcPr>
                </a:tc>
                <a:tc>
                  <a:txBody>
                    <a:bodyPr/>
                    <a:lstStyle/>
                    <a:p>
                      <a:pPr algn="ctr"/>
                      <a:r>
                        <a:rPr lang="sr-Cyrl-RS" sz="1600" dirty="0" smtClean="0">
                          <a:latin typeface="Times New Roman" pitchFamily="18" charset="0"/>
                          <a:cs typeface="Times New Roman" pitchFamily="18" charset="0"/>
                        </a:rPr>
                        <a:t>ж</a:t>
                      </a:r>
                      <a:endParaRPr lang="en-US" sz="1600" dirty="0">
                        <a:latin typeface="Times New Roman" pitchFamily="18" charset="0"/>
                        <a:cs typeface="Times New Roman" pitchFamily="18" charset="0"/>
                      </a:endParaRPr>
                    </a:p>
                  </a:txBody>
                  <a:tcPr>
                    <a:solidFill>
                      <a:srgbClr val="FFFF00"/>
                    </a:solidFill>
                  </a:tcPr>
                </a:tc>
                <a:tc>
                  <a:txBody>
                    <a:bodyPr/>
                    <a:lstStyle/>
                    <a:p>
                      <a:pPr algn="ctr"/>
                      <a:r>
                        <a:rPr lang="sr-Cyrl-RS" sz="1600" dirty="0" smtClean="0">
                          <a:latin typeface="Times New Roman" pitchFamily="18" charset="0"/>
                          <a:cs typeface="Times New Roman" pitchFamily="18" charset="0"/>
                        </a:rPr>
                        <a:t>ж</a:t>
                      </a:r>
                      <a:endParaRPr lang="en-US" sz="1600" dirty="0">
                        <a:latin typeface="Times New Roman" pitchFamily="18" charset="0"/>
                        <a:cs typeface="Times New Roman" pitchFamily="18" charset="0"/>
                      </a:endParaRPr>
                    </a:p>
                  </a:txBody>
                  <a:tcPr>
                    <a:solidFill>
                      <a:srgbClr val="FFFF00"/>
                    </a:solidFill>
                  </a:tcPr>
                </a:tc>
                <a:tc>
                  <a:txBody>
                    <a:bodyPr/>
                    <a:lstStyle/>
                    <a:p>
                      <a:pPr algn="ctr"/>
                      <a:r>
                        <a:rPr lang="sr-Cyrl-RS" sz="1600" dirty="0" smtClean="0">
                          <a:latin typeface="Times New Roman" pitchFamily="18" charset="0"/>
                          <a:cs typeface="Times New Roman" pitchFamily="18" charset="0"/>
                        </a:rPr>
                        <a:t>ж</a:t>
                      </a:r>
                      <a:endParaRPr lang="en-US" sz="1600" dirty="0">
                        <a:latin typeface="Times New Roman" pitchFamily="18" charset="0"/>
                        <a:cs typeface="Times New Roman" pitchFamily="18" charset="0"/>
                      </a:endParaRPr>
                    </a:p>
                  </a:txBody>
                  <a:tcPr>
                    <a:solidFill>
                      <a:srgbClr val="FFFF00"/>
                    </a:solidFill>
                  </a:tcPr>
                </a:tc>
                <a:tc>
                  <a:txBody>
                    <a:bodyPr/>
                    <a:lstStyle/>
                    <a:p>
                      <a:pPr algn="ctr"/>
                      <a:r>
                        <a:rPr lang="sr-Cyrl-RS" sz="1600" dirty="0" smtClean="0">
                          <a:latin typeface="Times New Roman" pitchFamily="18" charset="0"/>
                          <a:cs typeface="Times New Roman" pitchFamily="18" charset="0"/>
                        </a:rPr>
                        <a:t>ж</a:t>
                      </a:r>
                      <a:endParaRPr lang="en-US" sz="1600" dirty="0">
                        <a:latin typeface="Times New Roman" pitchFamily="18" charset="0"/>
                        <a:cs typeface="Times New Roman" pitchFamily="18" charset="0"/>
                      </a:endParaRPr>
                    </a:p>
                  </a:txBody>
                  <a:tcPr>
                    <a:solidFill>
                      <a:srgbClr val="FFFF00"/>
                    </a:solidFill>
                  </a:tcPr>
                </a:tc>
                <a:tc>
                  <a:txBody>
                    <a:bodyPr/>
                    <a:lstStyle/>
                    <a:p>
                      <a:pPr algn="ctr"/>
                      <a:r>
                        <a:rPr lang="sr-Cyrl-RS" sz="1600" dirty="0" smtClean="0">
                          <a:latin typeface="Times New Roman" pitchFamily="18" charset="0"/>
                          <a:cs typeface="Times New Roman" pitchFamily="18" charset="0"/>
                        </a:rPr>
                        <a:t>з</a:t>
                      </a:r>
                      <a:endParaRPr lang="en-US" sz="1600" dirty="0">
                        <a:latin typeface="Times New Roman" pitchFamily="18" charset="0"/>
                        <a:cs typeface="Times New Roman" pitchFamily="18" charset="0"/>
                      </a:endParaRPr>
                    </a:p>
                  </a:txBody>
                  <a:tcPr>
                    <a:solidFill>
                      <a:srgbClr val="92D050"/>
                    </a:solidFill>
                  </a:tcPr>
                </a:tc>
                <a:tc>
                  <a:txBody>
                    <a:bodyPr/>
                    <a:lstStyle/>
                    <a:p>
                      <a:pPr algn="ctr"/>
                      <a:r>
                        <a:rPr lang="sr-Cyrl-RS" sz="1600" dirty="0" smtClean="0">
                          <a:latin typeface="Times New Roman" pitchFamily="18" charset="0"/>
                          <a:cs typeface="Times New Roman" pitchFamily="18" charset="0"/>
                        </a:rPr>
                        <a:t>з</a:t>
                      </a:r>
                      <a:endParaRPr lang="en-US" sz="1600" dirty="0">
                        <a:latin typeface="Times New Roman" pitchFamily="18" charset="0"/>
                        <a:cs typeface="Times New Roman" pitchFamily="18" charset="0"/>
                      </a:endParaRPr>
                    </a:p>
                  </a:txBody>
                  <a:tcPr>
                    <a:solidFill>
                      <a:srgbClr val="92D05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sr-Cyrl-RS" sz="900" dirty="0" smtClean="0">
                          <a:latin typeface="Times New Roman" pitchFamily="18" charset="0"/>
                          <a:cs typeface="Times New Roman" pitchFamily="18" charset="0"/>
                        </a:rPr>
                        <a:t>Када су зелене стране суседне</a:t>
                      </a:r>
                      <a:endParaRPr lang="en-US" sz="900" dirty="0" smtClean="0">
                        <a:latin typeface="Times New Roman" pitchFamily="18" charset="0"/>
                        <a:cs typeface="Times New Roman" pitchFamily="18" charset="0"/>
                      </a:endParaRPr>
                    </a:p>
                  </a:txBody>
                  <a:tcPr>
                    <a:solidFill>
                      <a:schemeClr val="bg1">
                        <a:lumMod val="95000"/>
                      </a:schemeClr>
                    </a:solidFill>
                  </a:tcPr>
                </a:tc>
              </a:tr>
              <a:tr h="383585">
                <a:tc>
                  <a:txBody>
                    <a:bodyPr/>
                    <a:lstStyle/>
                    <a:p>
                      <a:pPr algn="ctr"/>
                      <a:r>
                        <a:rPr lang="sr-Cyrl-RS" sz="900" dirty="0" smtClean="0">
                          <a:latin typeface="Times New Roman" pitchFamily="18" charset="0"/>
                          <a:cs typeface="Times New Roman" pitchFamily="18" charset="0"/>
                        </a:rPr>
                        <a:t>4.</a:t>
                      </a:r>
                    </a:p>
                    <a:p>
                      <a:pPr algn="ctr"/>
                      <a:r>
                        <a:rPr lang="sr-Cyrl-RS" sz="900" dirty="0" smtClean="0">
                          <a:latin typeface="Times New Roman" pitchFamily="18" charset="0"/>
                          <a:cs typeface="Times New Roman" pitchFamily="18" charset="0"/>
                        </a:rPr>
                        <a:t>комбинација</a:t>
                      </a:r>
                    </a:p>
                  </a:txBody>
                  <a:tcPr>
                    <a:solidFill>
                      <a:schemeClr val="bg1">
                        <a:lumMod val="95000"/>
                      </a:schemeClr>
                    </a:solidFill>
                  </a:tcPr>
                </a:tc>
                <a:tc>
                  <a:txBody>
                    <a:bodyPr/>
                    <a:lstStyle/>
                    <a:p>
                      <a:pPr algn="ctr"/>
                      <a:r>
                        <a:rPr lang="sr-Cyrl-RS" sz="1600" dirty="0" smtClean="0">
                          <a:latin typeface="Times New Roman" pitchFamily="18" charset="0"/>
                          <a:cs typeface="Times New Roman" pitchFamily="18" charset="0"/>
                        </a:rPr>
                        <a:t>ж</a:t>
                      </a:r>
                      <a:endParaRPr lang="en-US" sz="1600" dirty="0">
                        <a:latin typeface="Times New Roman" pitchFamily="18" charset="0"/>
                        <a:cs typeface="Times New Roman" pitchFamily="18" charset="0"/>
                      </a:endParaRPr>
                    </a:p>
                  </a:txBody>
                  <a:tcPr>
                    <a:solidFill>
                      <a:srgbClr val="FFFF00"/>
                    </a:solidFill>
                  </a:tcPr>
                </a:tc>
                <a:tc>
                  <a:txBody>
                    <a:bodyPr/>
                    <a:lstStyle/>
                    <a:p>
                      <a:pPr algn="ctr"/>
                      <a:r>
                        <a:rPr lang="sr-Cyrl-RS" sz="1600" dirty="0" smtClean="0">
                          <a:latin typeface="Times New Roman" pitchFamily="18" charset="0"/>
                          <a:cs typeface="Times New Roman" pitchFamily="18" charset="0"/>
                        </a:rPr>
                        <a:t>ж</a:t>
                      </a:r>
                      <a:endParaRPr lang="en-US" sz="1600" dirty="0">
                        <a:latin typeface="Times New Roman" pitchFamily="18" charset="0"/>
                        <a:cs typeface="Times New Roman" pitchFamily="18" charset="0"/>
                      </a:endParaRPr>
                    </a:p>
                  </a:txBody>
                  <a:tcPr>
                    <a:solidFill>
                      <a:srgbClr val="FFFF00"/>
                    </a:solidFill>
                  </a:tcPr>
                </a:tc>
                <a:tc>
                  <a:txBody>
                    <a:bodyPr/>
                    <a:lstStyle/>
                    <a:p>
                      <a:pPr algn="ctr"/>
                      <a:r>
                        <a:rPr lang="sr-Cyrl-RS" sz="1600" dirty="0" smtClean="0">
                          <a:latin typeface="Times New Roman" pitchFamily="18" charset="0"/>
                          <a:cs typeface="Times New Roman" pitchFamily="18" charset="0"/>
                        </a:rPr>
                        <a:t>ж</a:t>
                      </a:r>
                      <a:endParaRPr lang="en-US" sz="1600" dirty="0">
                        <a:latin typeface="Times New Roman" pitchFamily="18" charset="0"/>
                        <a:cs typeface="Times New Roman" pitchFamily="18" charset="0"/>
                      </a:endParaRPr>
                    </a:p>
                  </a:txBody>
                  <a:tcPr>
                    <a:solidFill>
                      <a:srgbClr val="FFFF00"/>
                    </a:solidFill>
                  </a:tcPr>
                </a:tc>
                <a:tc>
                  <a:txBody>
                    <a:bodyPr/>
                    <a:lstStyle/>
                    <a:p>
                      <a:pPr algn="ctr"/>
                      <a:r>
                        <a:rPr lang="sr-Cyrl-RS" sz="1600" dirty="0" smtClean="0">
                          <a:latin typeface="Times New Roman" pitchFamily="18" charset="0"/>
                          <a:cs typeface="Times New Roman" pitchFamily="18" charset="0"/>
                        </a:rPr>
                        <a:t>ж</a:t>
                      </a:r>
                      <a:endParaRPr lang="en-US" sz="1600" dirty="0">
                        <a:latin typeface="Times New Roman" pitchFamily="18" charset="0"/>
                        <a:cs typeface="Times New Roman" pitchFamily="18" charset="0"/>
                      </a:endParaRPr>
                    </a:p>
                  </a:txBody>
                  <a:tcPr>
                    <a:solidFill>
                      <a:srgbClr val="FFFF00"/>
                    </a:solidFill>
                  </a:tcPr>
                </a:tc>
                <a:tc>
                  <a:txBody>
                    <a:bodyPr/>
                    <a:lstStyle/>
                    <a:p>
                      <a:pPr algn="ctr"/>
                      <a:r>
                        <a:rPr lang="sr-Cyrl-RS" sz="1600" dirty="0" smtClean="0">
                          <a:latin typeface="Times New Roman" pitchFamily="18" charset="0"/>
                          <a:cs typeface="Times New Roman" pitchFamily="18" charset="0"/>
                        </a:rPr>
                        <a:t>з</a:t>
                      </a:r>
                      <a:endParaRPr lang="en-US" sz="1600" dirty="0">
                        <a:latin typeface="Times New Roman" pitchFamily="18" charset="0"/>
                        <a:cs typeface="Times New Roman" pitchFamily="18" charset="0"/>
                      </a:endParaRPr>
                    </a:p>
                  </a:txBody>
                  <a:tcPr>
                    <a:solidFill>
                      <a:srgbClr val="92D050"/>
                    </a:solidFill>
                  </a:tcPr>
                </a:tc>
                <a:tc>
                  <a:txBody>
                    <a:bodyPr/>
                    <a:lstStyle/>
                    <a:p>
                      <a:pPr algn="ctr"/>
                      <a:r>
                        <a:rPr lang="sr-Cyrl-RS" sz="1600" dirty="0" smtClean="0">
                          <a:latin typeface="Times New Roman" pitchFamily="18" charset="0"/>
                          <a:cs typeface="Times New Roman" pitchFamily="18" charset="0"/>
                        </a:rPr>
                        <a:t>з</a:t>
                      </a:r>
                      <a:endParaRPr lang="en-US" sz="1600" dirty="0">
                        <a:latin typeface="Times New Roman" pitchFamily="18" charset="0"/>
                        <a:cs typeface="Times New Roman" pitchFamily="18" charset="0"/>
                      </a:endParaRPr>
                    </a:p>
                  </a:txBody>
                  <a:tcPr>
                    <a:solidFill>
                      <a:srgbClr val="92D05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sr-Cyrl-RS" sz="900" dirty="0" smtClean="0">
                          <a:latin typeface="Times New Roman" pitchFamily="18" charset="0"/>
                          <a:cs typeface="Times New Roman" pitchFamily="18" charset="0"/>
                        </a:rPr>
                        <a:t>Када су  зелене</a:t>
                      </a:r>
                      <a:r>
                        <a:rPr lang="sr-Cyrl-RS" sz="900" baseline="0" dirty="0" smtClean="0">
                          <a:latin typeface="Times New Roman" pitchFamily="18" charset="0"/>
                          <a:cs typeface="Times New Roman" pitchFamily="18" charset="0"/>
                        </a:rPr>
                        <a:t> стране паралелне једна другој</a:t>
                      </a:r>
                      <a:endParaRPr lang="en-US" sz="900" dirty="0" smtClean="0">
                        <a:latin typeface="Times New Roman" pitchFamily="18" charset="0"/>
                        <a:cs typeface="Times New Roman" pitchFamily="18" charset="0"/>
                      </a:endParaRPr>
                    </a:p>
                  </a:txBody>
                  <a:tcPr>
                    <a:solidFill>
                      <a:schemeClr val="bg1">
                        <a:lumMod val="95000"/>
                      </a:schemeClr>
                    </a:solidFill>
                  </a:tcPr>
                </a:tc>
              </a:tr>
              <a:tr h="527430">
                <a:tc>
                  <a:txBody>
                    <a:bodyPr/>
                    <a:lstStyle/>
                    <a:p>
                      <a:pPr algn="ctr"/>
                      <a:r>
                        <a:rPr lang="sr-Cyrl-RS" sz="900" dirty="0" smtClean="0">
                          <a:latin typeface="Times New Roman" pitchFamily="18" charset="0"/>
                          <a:cs typeface="Times New Roman" pitchFamily="18" charset="0"/>
                        </a:rPr>
                        <a:t>5.</a:t>
                      </a:r>
                    </a:p>
                    <a:p>
                      <a:pPr algn="ctr"/>
                      <a:r>
                        <a:rPr lang="sr-Cyrl-RS" sz="900" dirty="0" smtClean="0">
                          <a:latin typeface="Times New Roman" pitchFamily="18" charset="0"/>
                          <a:cs typeface="Times New Roman" pitchFamily="18" charset="0"/>
                        </a:rPr>
                        <a:t>комбинација</a:t>
                      </a:r>
                    </a:p>
                  </a:txBody>
                  <a:tcPr>
                    <a:solidFill>
                      <a:schemeClr val="bg1">
                        <a:lumMod val="95000"/>
                      </a:schemeClr>
                    </a:solidFill>
                  </a:tcPr>
                </a:tc>
                <a:tc>
                  <a:txBody>
                    <a:bodyPr/>
                    <a:lstStyle/>
                    <a:p>
                      <a:pPr algn="ctr"/>
                      <a:r>
                        <a:rPr lang="sr-Cyrl-RS" sz="1600" dirty="0" smtClean="0">
                          <a:latin typeface="Times New Roman" pitchFamily="18" charset="0"/>
                          <a:cs typeface="Times New Roman" pitchFamily="18" charset="0"/>
                        </a:rPr>
                        <a:t>ж</a:t>
                      </a:r>
                      <a:endParaRPr lang="en-US" sz="1600" dirty="0">
                        <a:latin typeface="Times New Roman" pitchFamily="18" charset="0"/>
                        <a:cs typeface="Times New Roman" pitchFamily="18" charset="0"/>
                      </a:endParaRPr>
                    </a:p>
                  </a:txBody>
                  <a:tcPr>
                    <a:solidFill>
                      <a:srgbClr val="FFFF00"/>
                    </a:solidFill>
                  </a:tcPr>
                </a:tc>
                <a:tc>
                  <a:txBody>
                    <a:bodyPr/>
                    <a:lstStyle/>
                    <a:p>
                      <a:pPr algn="ctr"/>
                      <a:r>
                        <a:rPr lang="sr-Cyrl-RS" sz="1600" dirty="0" smtClean="0">
                          <a:latin typeface="Times New Roman" pitchFamily="18" charset="0"/>
                          <a:cs typeface="Times New Roman" pitchFamily="18" charset="0"/>
                        </a:rPr>
                        <a:t>ж</a:t>
                      </a:r>
                      <a:endParaRPr lang="en-US" sz="1600" dirty="0">
                        <a:latin typeface="Times New Roman" pitchFamily="18" charset="0"/>
                        <a:cs typeface="Times New Roman" pitchFamily="18" charset="0"/>
                      </a:endParaRPr>
                    </a:p>
                  </a:txBody>
                  <a:tcPr>
                    <a:solidFill>
                      <a:srgbClr val="FFFF00"/>
                    </a:solidFill>
                  </a:tcPr>
                </a:tc>
                <a:tc>
                  <a:txBody>
                    <a:bodyPr/>
                    <a:lstStyle/>
                    <a:p>
                      <a:pPr algn="ctr"/>
                      <a:r>
                        <a:rPr lang="sr-Cyrl-RS" sz="1600" dirty="0" smtClean="0">
                          <a:latin typeface="Times New Roman" pitchFamily="18" charset="0"/>
                          <a:cs typeface="Times New Roman" pitchFamily="18" charset="0"/>
                        </a:rPr>
                        <a:t>ж</a:t>
                      </a:r>
                      <a:endParaRPr lang="en-US" sz="1600" dirty="0">
                        <a:latin typeface="Times New Roman" pitchFamily="18" charset="0"/>
                        <a:cs typeface="Times New Roman" pitchFamily="18" charset="0"/>
                      </a:endParaRPr>
                    </a:p>
                  </a:txBody>
                  <a:tcPr>
                    <a:solidFill>
                      <a:srgbClr val="FFFF00"/>
                    </a:solidFill>
                  </a:tcPr>
                </a:tc>
                <a:tc>
                  <a:txBody>
                    <a:bodyPr/>
                    <a:lstStyle/>
                    <a:p>
                      <a:pPr algn="ctr"/>
                      <a:r>
                        <a:rPr lang="sr-Cyrl-RS" sz="1600" dirty="0" smtClean="0">
                          <a:latin typeface="Times New Roman" pitchFamily="18" charset="0"/>
                          <a:cs typeface="Times New Roman" pitchFamily="18" charset="0"/>
                        </a:rPr>
                        <a:t>з</a:t>
                      </a:r>
                      <a:endParaRPr lang="en-US" sz="1600" dirty="0">
                        <a:latin typeface="Times New Roman" pitchFamily="18" charset="0"/>
                        <a:cs typeface="Times New Roman" pitchFamily="18" charset="0"/>
                      </a:endParaRPr>
                    </a:p>
                  </a:txBody>
                  <a:tcPr>
                    <a:solidFill>
                      <a:srgbClr val="92D050"/>
                    </a:solidFill>
                  </a:tcPr>
                </a:tc>
                <a:tc>
                  <a:txBody>
                    <a:bodyPr/>
                    <a:lstStyle/>
                    <a:p>
                      <a:pPr algn="ctr"/>
                      <a:r>
                        <a:rPr lang="sr-Cyrl-RS" sz="1600" dirty="0" smtClean="0">
                          <a:latin typeface="Times New Roman" pitchFamily="18" charset="0"/>
                          <a:cs typeface="Times New Roman" pitchFamily="18" charset="0"/>
                        </a:rPr>
                        <a:t>з</a:t>
                      </a:r>
                      <a:endParaRPr lang="en-US" sz="1600" dirty="0">
                        <a:latin typeface="Times New Roman" pitchFamily="18" charset="0"/>
                        <a:cs typeface="Times New Roman" pitchFamily="18" charset="0"/>
                      </a:endParaRPr>
                    </a:p>
                  </a:txBody>
                  <a:tcPr>
                    <a:solidFill>
                      <a:srgbClr val="92D050"/>
                    </a:solidFill>
                  </a:tcPr>
                </a:tc>
                <a:tc>
                  <a:txBody>
                    <a:bodyPr/>
                    <a:lstStyle/>
                    <a:p>
                      <a:pPr algn="ctr"/>
                      <a:r>
                        <a:rPr lang="sr-Cyrl-RS" sz="1600" dirty="0" smtClean="0">
                          <a:latin typeface="Times New Roman" pitchFamily="18" charset="0"/>
                          <a:cs typeface="Times New Roman" pitchFamily="18" charset="0"/>
                        </a:rPr>
                        <a:t>з</a:t>
                      </a:r>
                      <a:endParaRPr lang="en-US" sz="1600" dirty="0">
                        <a:latin typeface="Times New Roman" pitchFamily="18" charset="0"/>
                        <a:cs typeface="Times New Roman" pitchFamily="18" charset="0"/>
                      </a:endParaRPr>
                    </a:p>
                  </a:txBody>
                  <a:tcPr>
                    <a:solidFill>
                      <a:srgbClr val="92D05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sr-Cyrl-RS" sz="900" dirty="0" smtClean="0">
                          <a:latin typeface="Times New Roman" pitchFamily="18" charset="0"/>
                          <a:cs typeface="Times New Roman" pitchFamily="18" charset="0"/>
                        </a:rPr>
                        <a:t>Када свака</a:t>
                      </a:r>
                      <a:r>
                        <a:rPr lang="sr-Cyrl-RS" sz="900" baseline="0" dirty="0" smtClean="0">
                          <a:latin typeface="Times New Roman" pitchFamily="18" charset="0"/>
                          <a:cs typeface="Times New Roman" pitchFamily="18" charset="0"/>
                        </a:rPr>
                        <a:t> од 3 зелене стране има по две суседне зелене стране </a:t>
                      </a:r>
                      <a:endParaRPr lang="en-US" sz="900" dirty="0" smtClean="0">
                        <a:latin typeface="Times New Roman" pitchFamily="18" charset="0"/>
                        <a:cs typeface="Times New Roman" pitchFamily="18" charset="0"/>
                      </a:endParaRPr>
                    </a:p>
                  </a:txBody>
                  <a:tcPr>
                    <a:solidFill>
                      <a:schemeClr val="bg1">
                        <a:lumMod val="95000"/>
                      </a:schemeClr>
                    </a:solidFill>
                  </a:tcPr>
                </a:tc>
              </a:tr>
              <a:tr h="671275">
                <a:tc>
                  <a:txBody>
                    <a:bodyPr/>
                    <a:lstStyle/>
                    <a:p>
                      <a:pPr algn="ctr"/>
                      <a:r>
                        <a:rPr lang="sr-Cyrl-RS" sz="900" dirty="0" smtClean="0">
                          <a:latin typeface="Times New Roman" pitchFamily="18" charset="0"/>
                          <a:cs typeface="Times New Roman" pitchFamily="18" charset="0"/>
                        </a:rPr>
                        <a:t>6.</a:t>
                      </a:r>
                    </a:p>
                    <a:p>
                      <a:pPr algn="ctr"/>
                      <a:r>
                        <a:rPr lang="sr-Cyrl-RS" sz="900" dirty="0" smtClean="0">
                          <a:latin typeface="Times New Roman" pitchFamily="18" charset="0"/>
                          <a:cs typeface="Times New Roman" pitchFamily="18" charset="0"/>
                        </a:rPr>
                        <a:t>комбинација</a:t>
                      </a:r>
                    </a:p>
                  </a:txBody>
                  <a:tcPr>
                    <a:solidFill>
                      <a:schemeClr val="bg1">
                        <a:lumMod val="95000"/>
                      </a:schemeClr>
                    </a:solidFill>
                  </a:tcPr>
                </a:tc>
                <a:tc>
                  <a:txBody>
                    <a:bodyPr/>
                    <a:lstStyle/>
                    <a:p>
                      <a:pPr algn="ctr"/>
                      <a:r>
                        <a:rPr lang="sr-Cyrl-RS" sz="1600" dirty="0" smtClean="0">
                          <a:latin typeface="Times New Roman" pitchFamily="18" charset="0"/>
                          <a:cs typeface="Times New Roman" pitchFamily="18" charset="0"/>
                        </a:rPr>
                        <a:t>ж</a:t>
                      </a:r>
                      <a:endParaRPr lang="en-US" sz="1600" dirty="0">
                        <a:latin typeface="Times New Roman" pitchFamily="18" charset="0"/>
                        <a:cs typeface="Times New Roman" pitchFamily="18" charset="0"/>
                      </a:endParaRPr>
                    </a:p>
                  </a:txBody>
                  <a:tcPr>
                    <a:solidFill>
                      <a:srgbClr val="FFFF00"/>
                    </a:solidFill>
                  </a:tcPr>
                </a:tc>
                <a:tc>
                  <a:txBody>
                    <a:bodyPr/>
                    <a:lstStyle/>
                    <a:p>
                      <a:pPr algn="ctr"/>
                      <a:r>
                        <a:rPr lang="sr-Cyrl-RS" sz="1600" dirty="0" smtClean="0">
                          <a:latin typeface="Times New Roman" pitchFamily="18" charset="0"/>
                          <a:cs typeface="Times New Roman" pitchFamily="18" charset="0"/>
                        </a:rPr>
                        <a:t>ж</a:t>
                      </a:r>
                      <a:endParaRPr lang="en-US" sz="1600" dirty="0">
                        <a:latin typeface="Times New Roman" pitchFamily="18" charset="0"/>
                        <a:cs typeface="Times New Roman" pitchFamily="18" charset="0"/>
                      </a:endParaRPr>
                    </a:p>
                  </a:txBody>
                  <a:tcPr>
                    <a:solidFill>
                      <a:srgbClr val="FFFF00"/>
                    </a:solidFill>
                  </a:tcPr>
                </a:tc>
                <a:tc>
                  <a:txBody>
                    <a:bodyPr/>
                    <a:lstStyle/>
                    <a:p>
                      <a:pPr algn="ctr"/>
                      <a:r>
                        <a:rPr lang="sr-Cyrl-RS" sz="1600" dirty="0" smtClean="0">
                          <a:latin typeface="Times New Roman" pitchFamily="18" charset="0"/>
                          <a:cs typeface="Times New Roman" pitchFamily="18" charset="0"/>
                        </a:rPr>
                        <a:t>ж</a:t>
                      </a:r>
                      <a:endParaRPr lang="en-US" sz="1600" dirty="0">
                        <a:latin typeface="Times New Roman" pitchFamily="18" charset="0"/>
                        <a:cs typeface="Times New Roman" pitchFamily="18" charset="0"/>
                      </a:endParaRPr>
                    </a:p>
                  </a:txBody>
                  <a:tcPr>
                    <a:solidFill>
                      <a:srgbClr val="FFFF00"/>
                    </a:solidFill>
                  </a:tcPr>
                </a:tc>
                <a:tc>
                  <a:txBody>
                    <a:bodyPr/>
                    <a:lstStyle/>
                    <a:p>
                      <a:pPr algn="ctr"/>
                      <a:r>
                        <a:rPr lang="sr-Cyrl-RS" sz="1600" dirty="0" smtClean="0">
                          <a:latin typeface="Times New Roman" pitchFamily="18" charset="0"/>
                          <a:cs typeface="Times New Roman" pitchFamily="18" charset="0"/>
                        </a:rPr>
                        <a:t>з</a:t>
                      </a:r>
                      <a:endParaRPr lang="en-US" sz="1600" dirty="0">
                        <a:latin typeface="Times New Roman" pitchFamily="18" charset="0"/>
                        <a:cs typeface="Times New Roman" pitchFamily="18" charset="0"/>
                      </a:endParaRPr>
                    </a:p>
                  </a:txBody>
                  <a:tcPr>
                    <a:solidFill>
                      <a:srgbClr val="92D050"/>
                    </a:solidFill>
                  </a:tcPr>
                </a:tc>
                <a:tc>
                  <a:txBody>
                    <a:bodyPr/>
                    <a:lstStyle/>
                    <a:p>
                      <a:pPr algn="ctr"/>
                      <a:r>
                        <a:rPr lang="sr-Cyrl-RS" sz="1600" dirty="0" smtClean="0">
                          <a:latin typeface="Times New Roman" pitchFamily="18" charset="0"/>
                          <a:cs typeface="Times New Roman" pitchFamily="18" charset="0"/>
                        </a:rPr>
                        <a:t>з</a:t>
                      </a:r>
                      <a:endParaRPr lang="en-US" sz="1600" dirty="0">
                        <a:latin typeface="Times New Roman" pitchFamily="18" charset="0"/>
                        <a:cs typeface="Times New Roman" pitchFamily="18" charset="0"/>
                      </a:endParaRPr>
                    </a:p>
                  </a:txBody>
                  <a:tcPr>
                    <a:solidFill>
                      <a:srgbClr val="92D050"/>
                    </a:solidFill>
                  </a:tcPr>
                </a:tc>
                <a:tc>
                  <a:txBody>
                    <a:bodyPr/>
                    <a:lstStyle/>
                    <a:p>
                      <a:pPr algn="ctr"/>
                      <a:r>
                        <a:rPr lang="sr-Cyrl-RS" sz="1600" dirty="0" smtClean="0">
                          <a:latin typeface="Times New Roman" pitchFamily="18" charset="0"/>
                          <a:cs typeface="Times New Roman" pitchFamily="18" charset="0"/>
                        </a:rPr>
                        <a:t>з</a:t>
                      </a:r>
                      <a:endParaRPr lang="en-US" sz="1600" dirty="0">
                        <a:latin typeface="Times New Roman" pitchFamily="18" charset="0"/>
                        <a:cs typeface="Times New Roman" pitchFamily="18" charset="0"/>
                      </a:endParaRPr>
                    </a:p>
                  </a:txBody>
                  <a:tcPr>
                    <a:solidFill>
                      <a:srgbClr val="92D050"/>
                    </a:solidFill>
                  </a:tcPr>
                </a:tc>
                <a:tc>
                  <a:txBody>
                    <a:bodyPr/>
                    <a:lstStyle/>
                    <a:p>
                      <a:pPr algn="ctr"/>
                      <a:r>
                        <a:rPr lang="sr-Cyrl-RS" sz="900" dirty="0" smtClean="0">
                          <a:latin typeface="Times New Roman" pitchFamily="18" charset="0"/>
                          <a:cs typeface="Times New Roman" pitchFamily="18" charset="0"/>
                        </a:rPr>
                        <a:t>Када само једна од 3 зелене стране има по две</a:t>
                      </a:r>
                      <a:r>
                        <a:rPr lang="sr-Cyrl-RS" sz="900" baseline="0" dirty="0" smtClean="0">
                          <a:latin typeface="Times New Roman" pitchFamily="18" charset="0"/>
                          <a:cs typeface="Times New Roman" pitchFamily="18" charset="0"/>
                        </a:rPr>
                        <a:t> суседне зелене стране, а остале две по једну</a:t>
                      </a:r>
                      <a:endParaRPr lang="en-US" sz="900" dirty="0">
                        <a:latin typeface="Times New Roman" pitchFamily="18" charset="0"/>
                        <a:cs typeface="Times New Roman" pitchFamily="18" charset="0"/>
                      </a:endParaRPr>
                    </a:p>
                  </a:txBody>
                  <a:tcPr>
                    <a:solidFill>
                      <a:schemeClr val="bg1">
                        <a:lumMod val="95000"/>
                      </a:schemeClr>
                    </a:solidFill>
                  </a:tcPr>
                </a:tc>
              </a:tr>
              <a:tr h="383585">
                <a:tc>
                  <a:txBody>
                    <a:bodyPr/>
                    <a:lstStyle/>
                    <a:p>
                      <a:pPr algn="ctr"/>
                      <a:r>
                        <a:rPr lang="sr-Cyrl-RS" sz="900" dirty="0" smtClean="0">
                          <a:latin typeface="Times New Roman" pitchFamily="18" charset="0"/>
                          <a:cs typeface="Times New Roman" pitchFamily="18" charset="0"/>
                        </a:rPr>
                        <a:t>7.</a:t>
                      </a:r>
                    </a:p>
                    <a:p>
                      <a:pPr algn="ctr"/>
                      <a:r>
                        <a:rPr lang="sr-Cyrl-RS" sz="900" dirty="0" smtClean="0">
                          <a:latin typeface="Times New Roman" pitchFamily="18" charset="0"/>
                          <a:cs typeface="Times New Roman" pitchFamily="18" charset="0"/>
                        </a:rPr>
                        <a:t>комбинација</a:t>
                      </a:r>
                    </a:p>
                  </a:txBody>
                  <a:tcPr>
                    <a:solidFill>
                      <a:schemeClr val="bg1">
                        <a:lumMod val="95000"/>
                      </a:schemeClr>
                    </a:solidFill>
                  </a:tcPr>
                </a:tc>
                <a:tc>
                  <a:txBody>
                    <a:bodyPr/>
                    <a:lstStyle/>
                    <a:p>
                      <a:pPr algn="ctr"/>
                      <a:r>
                        <a:rPr lang="sr-Cyrl-RS" sz="1600" dirty="0" smtClean="0">
                          <a:latin typeface="Times New Roman" pitchFamily="18" charset="0"/>
                          <a:cs typeface="Times New Roman" pitchFamily="18" charset="0"/>
                        </a:rPr>
                        <a:t>ж</a:t>
                      </a:r>
                      <a:endParaRPr lang="en-US" sz="1600" dirty="0">
                        <a:latin typeface="Times New Roman" pitchFamily="18" charset="0"/>
                        <a:cs typeface="Times New Roman" pitchFamily="18" charset="0"/>
                      </a:endParaRPr>
                    </a:p>
                  </a:txBody>
                  <a:tcPr>
                    <a:solidFill>
                      <a:srgbClr val="FFFF00"/>
                    </a:solidFill>
                  </a:tcPr>
                </a:tc>
                <a:tc>
                  <a:txBody>
                    <a:bodyPr/>
                    <a:lstStyle/>
                    <a:p>
                      <a:pPr algn="ctr"/>
                      <a:r>
                        <a:rPr lang="sr-Cyrl-RS" sz="1600" dirty="0" smtClean="0">
                          <a:latin typeface="Times New Roman" pitchFamily="18" charset="0"/>
                          <a:cs typeface="Times New Roman" pitchFamily="18" charset="0"/>
                        </a:rPr>
                        <a:t>ж</a:t>
                      </a:r>
                      <a:endParaRPr lang="en-US" sz="1600" dirty="0">
                        <a:latin typeface="Times New Roman" pitchFamily="18" charset="0"/>
                        <a:cs typeface="Times New Roman" pitchFamily="18" charset="0"/>
                      </a:endParaRPr>
                    </a:p>
                  </a:txBody>
                  <a:tcPr>
                    <a:solidFill>
                      <a:srgbClr val="FFFF00"/>
                    </a:solidFill>
                  </a:tcPr>
                </a:tc>
                <a:tc>
                  <a:txBody>
                    <a:bodyPr/>
                    <a:lstStyle/>
                    <a:p>
                      <a:pPr algn="ctr"/>
                      <a:r>
                        <a:rPr lang="sr-Cyrl-RS" sz="1600" dirty="0" smtClean="0">
                          <a:latin typeface="Times New Roman" pitchFamily="18" charset="0"/>
                          <a:cs typeface="Times New Roman" pitchFamily="18" charset="0"/>
                        </a:rPr>
                        <a:t>з</a:t>
                      </a:r>
                      <a:endParaRPr lang="en-US" sz="1600" dirty="0">
                        <a:latin typeface="Times New Roman" pitchFamily="18" charset="0"/>
                        <a:cs typeface="Times New Roman" pitchFamily="18" charset="0"/>
                      </a:endParaRPr>
                    </a:p>
                  </a:txBody>
                  <a:tcPr>
                    <a:solidFill>
                      <a:srgbClr val="92D050"/>
                    </a:solidFill>
                  </a:tcPr>
                </a:tc>
                <a:tc>
                  <a:txBody>
                    <a:bodyPr/>
                    <a:lstStyle/>
                    <a:p>
                      <a:pPr algn="ctr"/>
                      <a:r>
                        <a:rPr lang="sr-Cyrl-RS" sz="1600" dirty="0" smtClean="0">
                          <a:latin typeface="Times New Roman" pitchFamily="18" charset="0"/>
                          <a:cs typeface="Times New Roman" pitchFamily="18" charset="0"/>
                        </a:rPr>
                        <a:t>з</a:t>
                      </a:r>
                      <a:endParaRPr lang="en-US" sz="1600" dirty="0">
                        <a:latin typeface="Times New Roman" pitchFamily="18" charset="0"/>
                        <a:cs typeface="Times New Roman" pitchFamily="18" charset="0"/>
                      </a:endParaRPr>
                    </a:p>
                  </a:txBody>
                  <a:tcPr>
                    <a:solidFill>
                      <a:srgbClr val="92D050"/>
                    </a:solidFill>
                  </a:tcPr>
                </a:tc>
                <a:tc>
                  <a:txBody>
                    <a:bodyPr/>
                    <a:lstStyle/>
                    <a:p>
                      <a:pPr algn="ctr"/>
                      <a:r>
                        <a:rPr lang="sr-Cyrl-RS" sz="1600" dirty="0" smtClean="0">
                          <a:latin typeface="Times New Roman" pitchFamily="18" charset="0"/>
                          <a:cs typeface="Times New Roman" pitchFamily="18" charset="0"/>
                        </a:rPr>
                        <a:t>з</a:t>
                      </a:r>
                      <a:endParaRPr lang="en-US" sz="1600" dirty="0">
                        <a:latin typeface="Times New Roman" pitchFamily="18" charset="0"/>
                        <a:cs typeface="Times New Roman" pitchFamily="18" charset="0"/>
                      </a:endParaRPr>
                    </a:p>
                  </a:txBody>
                  <a:tcPr>
                    <a:solidFill>
                      <a:srgbClr val="92D050"/>
                    </a:solidFill>
                  </a:tcPr>
                </a:tc>
                <a:tc>
                  <a:txBody>
                    <a:bodyPr/>
                    <a:lstStyle/>
                    <a:p>
                      <a:pPr algn="ctr"/>
                      <a:r>
                        <a:rPr lang="sr-Cyrl-RS" sz="1600" dirty="0" smtClean="0">
                          <a:latin typeface="Times New Roman" pitchFamily="18" charset="0"/>
                          <a:cs typeface="Times New Roman" pitchFamily="18" charset="0"/>
                        </a:rPr>
                        <a:t>з</a:t>
                      </a:r>
                      <a:endParaRPr lang="en-US" sz="1600" dirty="0">
                        <a:latin typeface="Times New Roman" pitchFamily="18" charset="0"/>
                        <a:cs typeface="Times New Roman" pitchFamily="18" charset="0"/>
                      </a:endParaRPr>
                    </a:p>
                  </a:txBody>
                  <a:tcPr>
                    <a:solidFill>
                      <a:srgbClr val="92D050"/>
                    </a:solidFill>
                  </a:tcPr>
                </a:tc>
                <a:tc>
                  <a:txBody>
                    <a:bodyPr/>
                    <a:lstStyle/>
                    <a:p>
                      <a:pPr algn="ctr"/>
                      <a:r>
                        <a:rPr lang="sr-Cyrl-RS" sz="900" dirty="0" smtClean="0">
                          <a:latin typeface="Times New Roman" pitchFamily="18" charset="0"/>
                          <a:cs typeface="Times New Roman" pitchFamily="18" charset="0"/>
                        </a:rPr>
                        <a:t>Када су жуте стране суседне</a:t>
                      </a:r>
                      <a:endParaRPr lang="en-US" sz="900" dirty="0">
                        <a:latin typeface="Times New Roman" pitchFamily="18" charset="0"/>
                        <a:cs typeface="Times New Roman" pitchFamily="18" charset="0"/>
                      </a:endParaRPr>
                    </a:p>
                  </a:txBody>
                  <a:tcPr>
                    <a:solidFill>
                      <a:schemeClr val="bg1">
                        <a:lumMod val="95000"/>
                      </a:schemeClr>
                    </a:solidFill>
                  </a:tcPr>
                </a:tc>
              </a:tr>
              <a:tr h="383585">
                <a:tc>
                  <a:txBody>
                    <a:bodyPr/>
                    <a:lstStyle/>
                    <a:p>
                      <a:pPr algn="ctr"/>
                      <a:r>
                        <a:rPr lang="sr-Cyrl-RS" sz="900" dirty="0" smtClean="0">
                          <a:latin typeface="Times New Roman" pitchFamily="18" charset="0"/>
                          <a:cs typeface="Times New Roman" pitchFamily="18" charset="0"/>
                        </a:rPr>
                        <a:t>8.</a:t>
                      </a:r>
                    </a:p>
                    <a:p>
                      <a:pPr algn="ctr"/>
                      <a:r>
                        <a:rPr lang="sr-Cyrl-RS" sz="900" dirty="0" smtClean="0">
                          <a:latin typeface="Times New Roman" pitchFamily="18" charset="0"/>
                          <a:cs typeface="Times New Roman" pitchFamily="18" charset="0"/>
                        </a:rPr>
                        <a:t>комбинација</a:t>
                      </a:r>
                    </a:p>
                  </a:txBody>
                  <a:tcPr>
                    <a:solidFill>
                      <a:schemeClr val="bg1">
                        <a:lumMod val="95000"/>
                      </a:schemeClr>
                    </a:solidFill>
                  </a:tcPr>
                </a:tc>
                <a:tc>
                  <a:txBody>
                    <a:bodyPr/>
                    <a:lstStyle/>
                    <a:p>
                      <a:pPr algn="ctr"/>
                      <a:r>
                        <a:rPr lang="sr-Cyrl-RS" sz="1600" dirty="0" smtClean="0">
                          <a:latin typeface="Times New Roman" pitchFamily="18" charset="0"/>
                          <a:cs typeface="Times New Roman" pitchFamily="18" charset="0"/>
                        </a:rPr>
                        <a:t>ж</a:t>
                      </a:r>
                      <a:endParaRPr lang="en-US" sz="1600" dirty="0">
                        <a:latin typeface="Times New Roman" pitchFamily="18" charset="0"/>
                        <a:cs typeface="Times New Roman" pitchFamily="18" charset="0"/>
                      </a:endParaRPr>
                    </a:p>
                  </a:txBody>
                  <a:tcPr>
                    <a:solidFill>
                      <a:srgbClr val="FFFF00"/>
                    </a:solidFill>
                  </a:tcPr>
                </a:tc>
                <a:tc>
                  <a:txBody>
                    <a:bodyPr/>
                    <a:lstStyle/>
                    <a:p>
                      <a:pPr algn="ctr"/>
                      <a:r>
                        <a:rPr lang="sr-Cyrl-RS" sz="1600" dirty="0" smtClean="0">
                          <a:latin typeface="Times New Roman" pitchFamily="18" charset="0"/>
                          <a:cs typeface="Times New Roman" pitchFamily="18" charset="0"/>
                        </a:rPr>
                        <a:t>ж</a:t>
                      </a:r>
                      <a:endParaRPr lang="en-US" sz="1600" dirty="0">
                        <a:latin typeface="Times New Roman" pitchFamily="18" charset="0"/>
                        <a:cs typeface="Times New Roman" pitchFamily="18" charset="0"/>
                      </a:endParaRPr>
                    </a:p>
                  </a:txBody>
                  <a:tcPr>
                    <a:solidFill>
                      <a:srgbClr val="FFFF00"/>
                    </a:solidFill>
                  </a:tcPr>
                </a:tc>
                <a:tc>
                  <a:txBody>
                    <a:bodyPr/>
                    <a:lstStyle/>
                    <a:p>
                      <a:pPr algn="ctr"/>
                      <a:r>
                        <a:rPr lang="sr-Cyrl-RS" sz="1600" dirty="0" smtClean="0">
                          <a:latin typeface="Times New Roman" pitchFamily="18" charset="0"/>
                          <a:cs typeface="Times New Roman" pitchFamily="18" charset="0"/>
                        </a:rPr>
                        <a:t>з</a:t>
                      </a:r>
                      <a:endParaRPr lang="en-US" sz="1600" dirty="0">
                        <a:latin typeface="Times New Roman" pitchFamily="18" charset="0"/>
                        <a:cs typeface="Times New Roman" pitchFamily="18" charset="0"/>
                      </a:endParaRPr>
                    </a:p>
                  </a:txBody>
                  <a:tcPr>
                    <a:solidFill>
                      <a:srgbClr val="92D050"/>
                    </a:solidFill>
                  </a:tcPr>
                </a:tc>
                <a:tc>
                  <a:txBody>
                    <a:bodyPr/>
                    <a:lstStyle/>
                    <a:p>
                      <a:pPr algn="ctr"/>
                      <a:r>
                        <a:rPr lang="sr-Cyrl-RS" sz="1600" dirty="0" smtClean="0">
                          <a:latin typeface="Times New Roman" pitchFamily="18" charset="0"/>
                          <a:cs typeface="Times New Roman" pitchFamily="18" charset="0"/>
                        </a:rPr>
                        <a:t>з</a:t>
                      </a:r>
                      <a:endParaRPr lang="en-US" sz="1600" dirty="0">
                        <a:latin typeface="Times New Roman" pitchFamily="18" charset="0"/>
                        <a:cs typeface="Times New Roman" pitchFamily="18" charset="0"/>
                      </a:endParaRPr>
                    </a:p>
                  </a:txBody>
                  <a:tcPr>
                    <a:solidFill>
                      <a:srgbClr val="92D050"/>
                    </a:solidFill>
                  </a:tcPr>
                </a:tc>
                <a:tc>
                  <a:txBody>
                    <a:bodyPr/>
                    <a:lstStyle/>
                    <a:p>
                      <a:pPr algn="ctr"/>
                      <a:r>
                        <a:rPr lang="sr-Cyrl-RS" sz="1600" dirty="0" smtClean="0">
                          <a:latin typeface="Times New Roman" pitchFamily="18" charset="0"/>
                          <a:cs typeface="Times New Roman" pitchFamily="18" charset="0"/>
                        </a:rPr>
                        <a:t>з</a:t>
                      </a:r>
                      <a:endParaRPr lang="en-US" sz="1600" dirty="0">
                        <a:latin typeface="Times New Roman" pitchFamily="18" charset="0"/>
                        <a:cs typeface="Times New Roman" pitchFamily="18" charset="0"/>
                      </a:endParaRPr>
                    </a:p>
                  </a:txBody>
                  <a:tcPr>
                    <a:solidFill>
                      <a:srgbClr val="92D050"/>
                    </a:solidFill>
                  </a:tcPr>
                </a:tc>
                <a:tc>
                  <a:txBody>
                    <a:bodyPr/>
                    <a:lstStyle/>
                    <a:p>
                      <a:pPr algn="ctr"/>
                      <a:r>
                        <a:rPr lang="sr-Cyrl-RS" sz="1600" dirty="0" smtClean="0">
                          <a:latin typeface="Times New Roman" pitchFamily="18" charset="0"/>
                          <a:cs typeface="Times New Roman" pitchFamily="18" charset="0"/>
                        </a:rPr>
                        <a:t>з</a:t>
                      </a:r>
                      <a:endParaRPr lang="en-US" sz="1600" dirty="0">
                        <a:latin typeface="Times New Roman" pitchFamily="18" charset="0"/>
                        <a:cs typeface="Times New Roman" pitchFamily="18" charset="0"/>
                      </a:endParaRPr>
                    </a:p>
                  </a:txBody>
                  <a:tcPr>
                    <a:solidFill>
                      <a:srgbClr val="92D05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sr-Cyrl-RS" sz="900" dirty="0" smtClean="0">
                          <a:latin typeface="Times New Roman" pitchFamily="18" charset="0"/>
                          <a:cs typeface="Times New Roman" pitchFamily="18" charset="0"/>
                        </a:rPr>
                        <a:t>Када су жуте стране паралелне једна другој</a:t>
                      </a:r>
                      <a:endParaRPr lang="en-US" sz="900" dirty="0" smtClean="0">
                        <a:latin typeface="Times New Roman" pitchFamily="18" charset="0"/>
                        <a:cs typeface="Times New Roman" pitchFamily="18" charset="0"/>
                      </a:endParaRPr>
                    </a:p>
                  </a:txBody>
                  <a:tcPr>
                    <a:solidFill>
                      <a:schemeClr val="bg1">
                        <a:lumMod val="95000"/>
                      </a:schemeClr>
                    </a:solidFill>
                  </a:tcPr>
                </a:tc>
              </a:tr>
              <a:tr h="383585">
                <a:tc>
                  <a:txBody>
                    <a:bodyPr/>
                    <a:lstStyle/>
                    <a:p>
                      <a:pPr algn="ctr"/>
                      <a:r>
                        <a:rPr lang="sr-Cyrl-RS" sz="900" dirty="0" smtClean="0">
                          <a:latin typeface="Times New Roman" pitchFamily="18" charset="0"/>
                          <a:cs typeface="Times New Roman" pitchFamily="18" charset="0"/>
                        </a:rPr>
                        <a:t>9.</a:t>
                      </a:r>
                    </a:p>
                    <a:p>
                      <a:pPr algn="ctr"/>
                      <a:r>
                        <a:rPr lang="sr-Cyrl-RS" sz="900" dirty="0" smtClean="0">
                          <a:latin typeface="Times New Roman" pitchFamily="18" charset="0"/>
                          <a:cs typeface="Times New Roman" pitchFamily="18" charset="0"/>
                        </a:rPr>
                        <a:t>комбинација</a:t>
                      </a:r>
                    </a:p>
                  </a:txBody>
                  <a:tcPr>
                    <a:solidFill>
                      <a:schemeClr val="bg1">
                        <a:lumMod val="95000"/>
                      </a:schemeClr>
                    </a:solidFill>
                  </a:tcPr>
                </a:tc>
                <a:tc>
                  <a:txBody>
                    <a:bodyPr/>
                    <a:lstStyle/>
                    <a:p>
                      <a:pPr algn="ctr"/>
                      <a:r>
                        <a:rPr lang="sr-Cyrl-RS" sz="1600" dirty="0" smtClean="0">
                          <a:latin typeface="Times New Roman" pitchFamily="18" charset="0"/>
                          <a:cs typeface="Times New Roman" pitchFamily="18" charset="0"/>
                        </a:rPr>
                        <a:t>ж</a:t>
                      </a:r>
                      <a:endParaRPr lang="en-US" sz="1600" dirty="0">
                        <a:latin typeface="Times New Roman" pitchFamily="18" charset="0"/>
                        <a:cs typeface="Times New Roman" pitchFamily="18" charset="0"/>
                      </a:endParaRPr>
                    </a:p>
                  </a:txBody>
                  <a:tcPr>
                    <a:solidFill>
                      <a:srgbClr val="FFFF00"/>
                    </a:solidFill>
                  </a:tcPr>
                </a:tc>
                <a:tc>
                  <a:txBody>
                    <a:bodyPr/>
                    <a:lstStyle/>
                    <a:p>
                      <a:pPr algn="ctr"/>
                      <a:r>
                        <a:rPr lang="sr-Cyrl-RS" sz="1600" dirty="0" smtClean="0">
                          <a:latin typeface="Times New Roman" pitchFamily="18" charset="0"/>
                          <a:cs typeface="Times New Roman" pitchFamily="18" charset="0"/>
                        </a:rPr>
                        <a:t>з</a:t>
                      </a:r>
                      <a:endParaRPr lang="en-US" sz="1600" dirty="0">
                        <a:latin typeface="Times New Roman" pitchFamily="18" charset="0"/>
                        <a:cs typeface="Times New Roman" pitchFamily="18" charset="0"/>
                      </a:endParaRPr>
                    </a:p>
                  </a:txBody>
                  <a:tcPr>
                    <a:solidFill>
                      <a:srgbClr val="92D050"/>
                    </a:solidFill>
                  </a:tcPr>
                </a:tc>
                <a:tc>
                  <a:txBody>
                    <a:bodyPr/>
                    <a:lstStyle/>
                    <a:p>
                      <a:pPr algn="ctr"/>
                      <a:r>
                        <a:rPr lang="sr-Cyrl-RS" sz="1600" dirty="0" smtClean="0">
                          <a:latin typeface="Times New Roman" pitchFamily="18" charset="0"/>
                          <a:cs typeface="Times New Roman" pitchFamily="18" charset="0"/>
                        </a:rPr>
                        <a:t>з</a:t>
                      </a:r>
                      <a:endParaRPr lang="en-US" sz="1600" dirty="0">
                        <a:latin typeface="Times New Roman" pitchFamily="18" charset="0"/>
                        <a:cs typeface="Times New Roman" pitchFamily="18" charset="0"/>
                      </a:endParaRPr>
                    </a:p>
                  </a:txBody>
                  <a:tcPr>
                    <a:solidFill>
                      <a:srgbClr val="92D050"/>
                    </a:solidFill>
                  </a:tcPr>
                </a:tc>
                <a:tc>
                  <a:txBody>
                    <a:bodyPr/>
                    <a:lstStyle/>
                    <a:p>
                      <a:pPr algn="ctr"/>
                      <a:r>
                        <a:rPr lang="sr-Cyrl-RS" sz="1600" dirty="0" smtClean="0">
                          <a:latin typeface="Times New Roman" pitchFamily="18" charset="0"/>
                          <a:cs typeface="Times New Roman" pitchFamily="18" charset="0"/>
                        </a:rPr>
                        <a:t>з</a:t>
                      </a:r>
                      <a:endParaRPr lang="en-US" sz="1600" dirty="0">
                        <a:latin typeface="Times New Roman" pitchFamily="18" charset="0"/>
                        <a:cs typeface="Times New Roman" pitchFamily="18" charset="0"/>
                      </a:endParaRPr>
                    </a:p>
                  </a:txBody>
                  <a:tcPr>
                    <a:solidFill>
                      <a:srgbClr val="92D050"/>
                    </a:solidFill>
                  </a:tcPr>
                </a:tc>
                <a:tc>
                  <a:txBody>
                    <a:bodyPr/>
                    <a:lstStyle/>
                    <a:p>
                      <a:pPr algn="ctr"/>
                      <a:r>
                        <a:rPr lang="sr-Cyrl-RS" sz="1600" dirty="0" smtClean="0">
                          <a:latin typeface="Times New Roman" pitchFamily="18" charset="0"/>
                          <a:cs typeface="Times New Roman" pitchFamily="18" charset="0"/>
                        </a:rPr>
                        <a:t>з</a:t>
                      </a:r>
                      <a:endParaRPr lang="en-US" sz="1600" dirty="0">
                        <a:latin typeface="Times New Roman" pitchFamily="18" charset="0"/>
                        <a:cs typeface="Times New Roman" pitchFamily="18" charset="0"/>
                      </a:endParaRPr>
                    </a:p>
                  </a:txBody>
                  <a:tcPr>
                    <a:solidFill>
                      <a:srgbClr val="92D050"/>
                    </a:solidFill>
                  </a:tcPr>
                </a:tc>
                <a:tc>
                  <a:txBody>
                    <a:bodyPr/>
                    <a:lstStyle/>
                    <a:p>
                      <a:pPr algn="ctr"/>
                      <a:r>
                        <a:rPr lang="sr-Cyrl-RS" sz="1600" dirty="0" smtClean="0">
                          <a:latin typeface="Times New Roman" pitchFamily="18" charset="0"/>
                          <a:cs typeface="Times New Roman" pitchFamily="18" charset="0"/>
                        </a:rPr>
                        <a:t>з</a:t>
                      </a:r>
                      <a:endParaRPr lang="en-US" sz="1600" dirty="0">
                        <a:latin typeface="Times New Roman" pitchFamily="18" charset="0"/>
                        <a:cs typeface="Times New Roman" pitchFamily="18" charset="0"/>
                      </a:endParaRPr>
                    </a:p>
                  </a:txBody>
                  <a:tcPr>
                    <a:solidFill>
                      <a:srgbClr val="92D050"/>
                    </a:solidFill>
                  </a:tcPr>
                </a:tc>
                <a:tc>
                  <a:txBody>
                    <a:bodyPr/>
                    <a:lstStyle/>
                    <a:p>
                      <a:pPr algn="ctr"/>
                      <a:r>
                        <a:rPr lang="sr-Cyrl-RS" sz="900" dirty="0" smtClean="0">
                          <a:latin typeface="Times New Roman" pitchFamily="18" charset="0"/>
                          <a:cs typeface="Times New Roman" pitchFamily="18" charset="0"/>
                        </a:rPr>
                        <a:t>Могућа је једна таква комбинација</a:t>
                      </a:r>
                      <a:endParaRPr lang="en-US" sz="900" dirty="0">
                        <a:latin typeface="Times New Roman" pitchFamily="18" charset="0"/>
                        <a:cs typeface="Times New Roman" pitchFamily="18" charset="0"/>
                      </a:endParaRPr>
                    </a:p>
                  </a:txBody>
                  <a:tcPr>
                    <a:solidFill>
                      <a:schemeClr val="bg1">
                        <a:lumMod val="95000"/>
                      </a:schemeClr>
                    </a:solidFill>
                  </a:tcPr>
                </a:tc>
              </a:tr>
              <a:tr h="383585">
                <a:tc>
                  <a:txBody>
                    <a:bodyPr/>
                    <a:lstStyle/>
                    <a:p>
                      <a:pPr algn="ctr"/>
                      <a:r>
                        <a:rPr lang="sr-Cyrl-RS" sz="900" dirty="0" smtClean="0">
                          <a:latin typeface="Times New Roman" pitchFamily="18" charset="0"/>
                          <a:cs typeface="Times New Roman" pitchFamily="18" charset="0"/>
                        </a:rPr>
                        <a:t>10.</a:t>
                      </a:r>
                    </a:p>
                    <a:p>
                      <a:pPr algn="ctr"/>
                      <a:r>
                        <a:rPr lang="sr-Cyrl-RS" sz="900" dirty="0" smtClean="0">
                          <a:latin typeface="Times New Roman" pitchFamily="18" charset="0"/>
                          <a:cs typeface="Times New Roman" pitchFamily="18" charset="0"/>
                        </a:rPr>
                        <a:t>комбинација</a:t>
                      </a:r>
                    </a:p>
                  </a:txBody>
                  <a:tcPr>
                    <a:solidFill>
                      <a:schemeClr val="bg1">
                        <a:lumMod val="95000"/>
                      </a:schemeClr>
                    </a:solidFill>
                  </a:tcPr>
                </a:tc>
                <a:tc>
                  <a:txBody>
                    <a:bodyPr/>
                    <a:lstStyle/>
                    <a:p>
                      <a:pPr algn="ctr"/>
                      <a:r>
                        <a:rPr lang="sr-Cyrl-RS" sz="1600" dirty="0" smtClean="0">
                          <a:latin typeface="Times New Roman" pitchFamily="18" charset="0"/>
                          <a:cs typeface="Times New Roman" pitchFamily="18" charset="0"/>
                        </a:rPr>
                        <a:t>з</a:t>
                      </a:r>
                      <a:endParaRPr lang="en-US" sz="1600" dirty="0">
                        <a:latin typeface="Times New Roman" pitchFamily="18" charset="0"/>
                        <a:cs typeface="Times New Roman" pitchFamily="18" charset="0"/>
                      </a:endParaRPr>
                    </a:p>
                  </a:txBody>
                  <a:tcPr>
                    <a:solidFill>
                      <a:srgbClr val="92D050"/>
                    </a:solidFill>
                  </a:tcPr>
                </a:tc>
                <a:tc>
                  <a:txBody>
                    <a:bodyPr/>
                    <a:lstStyle/>
                    <a:p>
                      <a:pPr algn="ctr"/>
                      <a:r>
                        <a:rPr lang="sr-Cyrl-RS" sz="1600" dirty="0" smtClean="0">
                          <a:latin typeface="Times New Roman" pitchFamily="18" charset="0"/>
                          <a:cs typeface="Times New Roman" pitchFamily="18" charset="0"/>
                        </a:rPr>
                        <a:t>з</a:t>
                      </a:r>
                      <a:endParaRPr lang="en-US" sz="1600" dirty="0">
                        <a:latin typeface="Times New Roman" pitchFamily="18" charset="0"/>
                        <a:cs typeface="Times New Roman" pitchFamily="18" charset="0"/>
                      </a:endParaRPr>
                    </a:p>
                  </a:txBody>
                  <a:tcPr>
                    <a:solidFill>
                      <a:srgbClr val="92D050"/>
                    </a:solidFill>
                  </a:tcPr>
                </a:tc>
                <a:tc>
                  <a:txBody>
                    <a:bodyPr/>
                    <a:lstStyle/>
                    <a:p>
                      <a:pPr algn="ctr"/>
                      <a:r>
                        <a:rPr lang="sr-Cyrl-RS" sz="1600" dirty="0" smtClean="0">
                          <a:latin typeface="Times New Roman" pitchFamily="18" charset="0"/>
                          <a:cs typeface="Times New Roman" pitchFamily="18" charset="0"/>
                        </a:rPr>
                        <a:t>з</a:t>
                      </a:r>
                      <a:endParaRPr lang="en-US" sz="1600" dirty="0">
                        <a:latin typeface="Times New Roman" pitchFamily="18" charset="0"/>
                        <a:cs typeface="Times New Roman" pitchFamily="18" charset="0"/>
                      </a:endParaRPr>
                    </a:p>
                  </a:txBody>
                  <a:tcPr>
                    <a:solidFill>
                      <a:srgbClr val="92D050"/>
                    </a:solidFill>
                  </a:tcPr>
                </a:tc>
                <a:tc>
                  <a:txBody>
                    <a:bodyPr/>
                    <a:lstStyle/>
                    <a:p>
                      <a:pPr algn="ctr"/>
                      <a:r>
                        <a:rPr lang="sr-Cyrl-RS" sz="1600" dirty="0" smtClean="0">
                          <a:latin typeface="Times New Roman" pitchFamily="18" charset="0"/>
                          <a:cs typeface="Times New Roman" pitchFamily="18" charset="0"/>
                        </a:rPr>
                        <a:t>з</a:t>
                      </a:r>
                      <a:endParaRPr lang="en-US" sz="1600" dirty="0">
                        <a:latin typeface="Times New Roman" pitchFamily="18" charset="0"/>
                        <a:cs typeface="Times New Roman" pitchFamily="18" charset="0"/>
                      </a:endParaRPr>
                    </a:p>
                  </a:txBody>
                  <a:tcPr>
                    <a:solidFill>
                      <a:srgbClr val="92D050"/>
                    </a:solidFill>
                  </a:tcPr>
                </a:tc>
                <a:tc>
                  <a:txBody>
                    <a:bodyPr/>
                    <a:lstStyle/>
                    <a:p>
                      <a:pPr algn="ctr"/>
                      <a:r>
                        <a:rPr lang="sr-Cyrl-RS" sz="1600" dirty="0" smtClean="0">
                          <a:latin typeface="Times New Roman" pitchFamily="18" charset="0"/>
                          <a:cs typeface="Times New Roman" pitchFamily="18" charset="0"/>
                        </a:rPr>
                        <a:t>з</a:t>
                      </a:r>
                      <a:endParaRPr lang="en-US" sz="1600" dirty="0">
                        <a:latin typeface="Times New Roman" pitchFamily="18" charset="0"/>
                        <a:cs typeface="Times New Roman" pitchFamily="18" charset="0"/>
                      </a:endParaRPr>
                    </a:p>
                  </a:txBody>
                  <a:tcPr>
                    <a:solidFill>
                      <a:srgbClr val="92D050"/>
                    </a:solidFill>
                  </a:tcPr>
                </a:tc>
                <a:tc>
                  <a:txBody>
                    <a:bodyPr/>
                    <a:lstStyle/>
                    <a:p>
                      <a:pPr algn="ctr"/>
                      <a:r>
                        <a:rPr lang="sr-Cyrl-RS" sz="1600" dirty="0" smtClean="0">
                          <a:latin typeface="Times New Roman" pitchFamily="18" charset="0"/>
                          <a:cs typeface="Times New Roman" pitchFamily="18" charset="0"/>
                        </a:rPr>
                        <a:t>з</a:t>
                      </a:r>
                      <a:endParaRPr lang="en-US" sz="1600" dirty="0">
                        <a:latin typeface="Times New Roman" pitchFamily="18" charset="0"/>
                        <a:cs typeface="Times New Roman" pitchFamily="18" charset="0"/>
                      </a:endParaRPr>
                    </a:p>
                  </a:txBody>
                  <a:tcPr>
                    <a:solidFill>
                      <a:srgbClr val="92D05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sr-Cyrl-RS" sz="900" dirty="0" smtClean="0">
                          <a:latin typeface="Times New Roman" pitchFamily="18" charset="0"/>
                          <a:cs typeface="Times New Roman" pitchFamily="18" charset="0"/>
                        </a:rPr>
                        <a:t>Могућа је једна таква комбинација</a:t>
                      </a:r>
                      <a:endParaRPr lang="en-US" sz="900" dirty="0" smtClean="0">
                        <a:latin typeface="Times New Roman" pitchFamily="18" charset="0"/>
                        <a:cs typeface="Times New Roman" pitchFamily="18" charset="0"/>
                      </a:endParaRPr>
                    </a:p>
                  </a:txBody>
                  <a:tcPr>
                    <a:solidFill>
                      <a:schemeClr val="bg1">
                        <a:lumMod val="95000"/>
                      </a:schemeClr>
                    </a:solidFill>
                  </a:tcPr>
                </a:tc>
              </a:tr>
            </a:tbl>
          </a:graphicData>
        </a:graphic>
      </p:graphicFrame>
      <p:sp>
        <p:nvSpPr>
          <p:cNvPr id="2" name="Title 1"/>
          <p:cNvSpPr>
            <a:spLocks noGrp="1"/>
          </p:cNvSpPr>
          <p:nvPr>
            <p:ph type="title"/>
          </p:nvPr>
        </p:nvSpPr>
        <p:spPr>
          <a:xfrm>
            <a:off x="1435608" y="274638"/>
            <a:ext cx="7498080" cy="1511288"/>
          </a:xfrm>
        </p:spPr>
        <p:txBody>
          <a:bodyPr>
            <a:normAutofit fontScale="90000"/>
          </a:bodyPr>
          <a:lstStyle/>
          <a:p>
            <a:r>
              <a:rPr lang="sr-Cyrl-RS" dirty="0" smtClean="0">
                <a:effectLst/>
                <a:latin typeface="Times New Roman" pitchFamily="18" charset="0"/>
                <a:cs typeface="Times New Roman" pitchFamily="18" charset="0"/>
              </a:rPr>
              <a:t>РЕШЕЊЕ:</a:t>
            </a:r>
            <a:br>
              <a:rPr lang="sr-Cyrl-RS" dirty="0" smtClean="0">
                <a:effectLst/>
                <a:latin typeface="Times New Roman" pitchFamily="18" charset="0"/>
                <a:cs typeface="Times New Roman" pitchFamily="18" charset="0"/>
              </a:rPr>
            </a:br>
            <a:r>
              <a:rPr lang="sr-Cyrl-RS" sz="2200" dirty="0" smtClean="0">
                <a:effectLst/>
                <a:latin typeface="Times New Roman" pitchFamily="18" charset="0"/>
                <a:cs typeface="Times New Roman" pitchFamily="18" charset="0"/>
              </a:rPr>
              <a:t>Пошто коцка има 6 страна могуће су 10 комбинација. За учитељицу није остала ниједна могућа комбинација.То значи да ликовна секција има 10 чланова.</a:t>
            </a:r>
            <a:endParaRPr lang="en-US" sz="2200" dirty="0">
              <a:effectLst/>
              <a:latin typeface="Times New Roman" pitchFamily="18" charset="0"/>
              <a:cs typeface="Times New Roman" pitchFamily="18" charset="0"/>
            </a:endParaRPr>
          </a:p>
        </p:txBody>
      </p:sp>
      <p:pic>
        <p:nvPicPr>
          <p:cNvPr id="12" name="Picture 2" descr="C:\Users\Korisnik\Searches\lightbulb-doodle-vector-27470992.jpg"/>
          <p:cNvPicPr>
            <a:picLocks noChangeAspect="1" noChangeArrowheads="1"/>
          </p:cNvPicPr>
          <p:nvPr/>
        </p:nvPicPr>
        <p:blipFill>
          <a:blip r:embed="rId2" cstate="print"/>
          <a:srcRect b="7407"/>
          <a:stretch>
            <a:fillRect/>
          </a:stretch>
        </p:blipFill>
        <p:spPr bwMode="auto">
          <a:xfrm>
            <a:off x="7858140" y="0"/>
            <a:ext cx="1285860" cy="1285860"/>
          </a:xfrm>
          <a:prstGeom prst="rect">
            <a:avLst/>
          </a:prstGeom>
          <a:noFill/>
        </p:spPr>
      </p:pic>
    </p:spTree>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Cyrl-RS" dirty="0" smtClean="0">
                <a:effectLst/>
                <a:latin typeface="Times New Roman" pitchFamily="18" charset="0"/>
                <a:cs typeface="Times New Roman" pitchFamily="18" charset="0"/>
              </a:rPr>
              <a:t>РЕШЕЊЕ:</a:t>
            </a:r>
            <a:endParaRPr lang="en-US" dirty="0">
              <a:effectLst/>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a:buNone/>
            </a:pPr>
            <a:endParaRPr lang="sr-Cyrl-RS" sz="2400" dirty="0" smtClean="0">
              <a:latin typeface="Times New Roman" pitchFamily="18" charset="0"/>
              <a:cs typeface="Times New Roman" pitchFamily="18" charset="0"/>
            </a:endParaRPr>
          </a:p>
          <a:p>
            <a:pPr>
              <a:buNone/>
            </a:pPr>
            <a:endParaRPr lang="sr-Cyrl-RS" sz="2400" dirty="0" smtClean="0">
              <a:latin typeface="Times New Roman" pitchFamily="18" charset="0"/>
              <a:cs typeface="Times New Roman" pitchFamily="18" charset="0"/>
            </a:endParaRPr>
          </a:p>
          <a:p>
            <a:pPr>
              <a:buNone/>
            </a:pPr>
            <a:endParaRPr lang="sr-Cyrl-RS" sz="2400" dirty="0" smtClean="0">
              <a:latin typeface="Times New Roman" pitchFamily="18" charset="0"/>
              <a:cs typeface="Times New Roman" pitchFamily="18" charset="0"/>
            </a:endParaRPr>
          </a:p>
          <a:p>
            <a:pPr>
              <a:buNone/>
            </a:pPr>
            <a:endParaRPr lang="sr-Cyrl-RS" sz="2400" dirty="0" smtClean="0">
              <a:latin typeface="Times New Roman" pitchFamily="18" charset="0"/>
              <a:cs typeface="Times New Roman" pitchFamily="18" charset="0"/>
            </a:endParaRPr>
          </a:p>
          <a:p>
            <a:pPr>
              <a:buNone/>
            </a:pPr>
            <a:endParaRPr lang="sr-Cyrl-RS" sz="2400" dirty="0" smtClean="0">
              <a:latin typeface="Times New Roman" pitchFamily="18" charset="0"/>
              <a:cs typeface="Times New Roman" pitchFamily="18" charset="0"/>
            </a:endParaRPr>
          </a:p>
          <a:p>
            <a:pPr>
              <a:buNone/>
            </a:pPr>
            <a:r>
              <a:rPr lang="sr-Cyrl-RS" sz="2400" dirty="0" smtClean="0">
                <a:latin typeface="Times New Roman" pitchFamily="18" charset="0"/>
                <a:cs typeface="Times New Roman" pitchFamily="18" charset="0"/>
              </a:rPr>
              <a:t>Облици добијају једну линију са сваким кораком.</a:t>
            </a:r>
          </a:p>
          <a:p>
            <a:pPr>
              <a:buNone/>
            </a:pPr>
            <a:endParaRPr lang="sr-Cyrl-RS" sz="2400" dirty="0" smtClean="0">
              <a:latin typeface="Times New Roman" pitchFamily="18" charset="0"/>
              <a:cs typeface="Times New Roman" pitchFamily="18" charset="0"/>
            </a:endParaRPr>
          </a:p>
          <a:p>
            <a:pPr>
              <a:buNone/>
            </a:pPr>
            <a:endParaRPr lang="sr-Cyrl-RS" sz="2400" dirty="0" smtClean="0">
              <a:latin typeface="Times New Roman" pitchFamily="18" charset="0"/>
              <a:cs typeface="Times New Roman" pitchFamily="18" charset="0"/>
            </a:endParaRPr>
          </a:p>
          <a:p>
            <a:pPr algn="ctr">
              <a:buNone/>
            </a:pPr>
            <a:endParaRPr lang="sr-Cyrl-RS" sz="16600" dirty="0" smtClean="0"/>
          </a:p>
          <a:p>
            <a:pPr algn="ctr">
              <a:buNone/>
            </a:pPr>
            <a:endParaRPr lang="sr-Cyrl-RS" dirty="0" smtClean="0"/>
          </a:p>
          <a:p>
            <a:pPr>
              <a:buNone/>
            </a:pPr>
            <a:endParaRPr lang="sr-Cyrl-RS" dirty="0" smtClean="0"/>
          </a:p>
          <a:p>
            <a:pPr algn="ctr">
              <a:buNone/>
            </a:pPr>
            <a:endParaRPr lang="sr-Cyrl-RS" sz="13800" dirty="0" smtClean="0"/>
          </a:p>
        </p:txBody>
      </p:sp>
      <p:sp>
        <p:nvSpPr>
          <p:cNvPr id="6" name="Diamond 5"/>
          <p:cNvSpPr/>
          <p:nvPr/>
        </p:nvSpPr>
        <p:spPr>
          <a:xfrm>
            <a:off x="3857620" y="1142984"/>
            <a:ext cx="1785950" cy="2071702"/>
          </a:xfrm>
          <a:prstGeom prst="diamond">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7" name="Picture 2" descr="C:\Users\Korisnik\Searches\lightbulb-doodle-vector-27470992.jpg"/>
          <p:cNvPicPr>
            <a:picLocks noChangeAspect="1" noChangeArrowheads="1"/>
          </p:cNvPicPr>
          <p:nvPr/>
        </p:nvPicPr>
        <p:blipFill>
          <a:blip r:embed="rId2" cstate="print"/>
          <a:srcRect b="7407"/>
          <a:stretch>
            <a:fillRect/>
          </a:stretch>
        </p:blipFill>
        <p:spPr bwMode="auto">
          <a:xfrm>
            <a:off x="6357918" y="4071918"/>
            <a:ext cx="2786082" cy="2786082"/>
          </a:xfrm>
          <a:prstGeom prst="rect">
            <a:avLst/>
          </a:prstGeom>
          <a:noFill/>
        </p:spPr>
      </p:pic>
    </p:spTree>
  </p:cSld>
  <p:clrMapOvr>
    <a:masterClrMapping/>
  </p:clrMapOvr>
  <p:transition>
    <p:wipe dir="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7290" y="214290"/>
            <a:ext cx="7498080" cy="1143000"/>
          </a:xfrm>
        </p:spPr>
        <p:txBody>
          <a:bodyPr/>
          <a:lstStyle/>
          <a:p>
            <a:r>
              <a:rPr lang="sr-Cyrl-RS" dirty="0" smtClean="0"/>
              <a:t>          </a:t>
            </a:r>
            <a:r>
              <a:rPr lang="sr-Cyrl-RS" sz="2000" dirty="0" smtClean="0">
                <a:latin typeface="Times New Roman" pitchFamily="18" charset="0"/>
                <a:cs typeface="Times New Roman" pitchFamily="18" charset="0"/>
              </a:rPr>
              <a:t> </a:t>
            </a:r>
            <a:r>
              <a:rPr lang="sr-Cyrl-RS" dirty="0" smtClean="0"/>
              <a:t>         </a:t>
            </a:r>
            <a:endParaRPr lang="en-US" dirty="0"/>
          </a:p>
        </p:txBody>
      </p:sp>
      <p:sp>
        <p:nvSpPr>
          <p:cNvPr id="1026" name="AutoShape 2" descr="https://cdn.shortpixel.ai/client/q_glossy,ret_img,w_970/https:/megakviz.com/app/wp-content/uploads/2020/01/megakviz-broj-nedostaje-3.jpg"/>
          <p:cNvSpPr>
            <a:spLocks noChangeAspect="1" noChangeArrowheads="1"/>
          </p:cNvSpPr>
          <p:nvPr/>
        </p:nvSpPr>
        <p:spPr bwMode="auto">
          <a:xfrm>
            <a:off x="155575" y="-3284538"/>
            <a:ext cx="9239250" cy="684847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28" name="AutoShape 4" descr="https://cdn.shortpixel.ai/client/q_glossy,ret_img,w_970/https:/megakviz.com/app/wp-content/uploads/2020/01/megakviz-broj-nedostaje-3.jpg"/>
          <p:cNvSpPr>
            <a:spLocks noChangeAspect="1" noChangeArrowheads="1"/>
          </p:cNvSpPr>
          <p:nvPr/>
        </p:nvSpPr>
        <p:spPr bwMode="auto">
          <a:xfrm>
            <a:off x="155575" y="-3284538"/>
            <a:ext cx="9239250" cy="684847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 name="TextBox 6"/>
          <p:cNvSpPr txBox="1"/>
          <p:nvPr/>
        </p:nvSpPr>
        <p:spPr>
          <a:xfrm>
            <a:off x="1285852" y="357166"/>
            <a:ext cx="5072098" cy="461665"/>
          </a:xfrm>
          <a:prstGeom prst="rect">
            <a:avLst/>
          </a:prstGeom>
          <a:noFill/>
        </p:spPr>
        <p:txBody>
          <a:bodyPr wrap="square" rtlCol="0">
            <a:spAutoFit/>
          </a:bodyPr>
          <a:lstStyle/>
          <a:p>
            <a:r>
              <a:rPr lang="sr-Cyrl-RS" sz="2400" dirty="0" smtClean="0">
                <a:latin typeface="Times New Roman" pitchFamily="18" charset="0"/>
                <a:cs typeface="Times New Roman" pitchFamily="18" charset="0"/>
              </a:rPr>
              <a:t>За крај једна занимљива пирамида...</a:t>
            </a:r>
            <a:endParaRPr lang="en-US" sz="2400" dirty="0">
              <a:latin typeface="Times New Roman" pitchFamily="18" charset="0"/>
              <a:cs typeface="Times New Roman" pitchFamily="18" charset="0"/>
            </a:endParaRPr>
          </a:p>
        </p:txBody>
      </p:sp>
      <p:pic>
        <p:nvPicPr>
          <p:cNvPr id="3" name="Content Placeholder 2" descr="C:\Users\Korisnik\Searches\matematicki-trikovi-9.jpg"/>
          <p:cNvPicPr>
            <a:picLocks noGrp="1" noChangeAspect="1" noChangeArrowheads="1"/>
          </p:cNvPicPr>
          <p:nvPr>
            <p:ph idx="1"/>
          </p:nvPr>
        </p:nvPicPr>
        <p:blipFill>
          <a:blip r:embed="rId2"/>
          <a:srcRect b="5462"/>
          <a:stretch>
            <a:fillRect/>
          </a:stretch>
        </p:blipFill>
        <p:spPr bwMode="auto">
          <a:xfrm>
            <a:off x="1714480" y="1571612"/>
            <a:ext cx="5934339" cy="4572032"/>
          </a:xfrm>
          <a:prstGeom prst="rect">
            <a:avLst/>
          </a:prstGeom>
          <a:noFill/>
        </p:spPr>
      </p:pic>
      <p:pic>
        <p:nvPicPr>
          <p:cNvPr id="11" name="Picture 2" descr="C:\Users\Korisnik\Searches\lightbulb-doodle-vector-27470992.jpg"/>
          <p:cNvPicPr>
            <a:picLocks noChangeAspect="1" noChangeArrowheads="1"/>
          </p:cNvPicPr>
          <p:nvPr/>
        </p:nvPicPr>
        <p:blipFill>
          <a:blip r:embed="rId3" cstate="print"/>
          <a:srcRect b="7407"/>
          <a:stretch>
            <a:fillRect/>
          </a:stretch>
        </p:blipFill>
        <p:spPr bwMode="auto">
          <a:xfrm>
            <a:off x="7786702" y="142852"/>
            <a:ext cx="1357298" cy="1357298"/>
          </a:xfrm>
          <a:prstGeom prst="rect">
            <a:avLst/>
          </a:prstGeom>
          <a:noFill/>
        </p:spPr>
      </p:pic>
    </p:spTree>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728" y="285728"/>
            <a:ext cx="7498080" cy="1143000"/>
          </a:xfrm>
        </p:spPr>
        <p:txBody>
          <a:bodyPr>
            <a:noAutofit/>
          </a:bodyPr>
          <a:lstStyle/>
          <a:p>
            <a:r>
              <a:rPr lang="sr-Cyrl-RS" sz="2400" dirty="0" smtClean="0">
                <a:effectLst/>
                <a:latin typeface="Times New Roman" pitchFamily="18" charset="0"/>
                <a:cs typeface="Times New Roman" pitchFamily="18" charset="0"/>
              </a:rPr>
              <a:t>Ања је поставила куглице на три ваге.</a:t>
            </a:r>
            <a:br>
              <a:rPr lang="sr-Cyrl-RS" sz="2400" dirty="0" smtClean="0">
                <a:effectLst/>
                <a:latin typeface="Times New Roman" pitchFamily="18" charset="0"/>
                <a:cs typeface="Times New Roman" pitchFamily="18" charset="0"/>
              </a:rPr>
            </a:br>
            <a:r>
              <a:rPr lang="sr-Cyrl-RS" sz="2400" dirty="0" smtClean="0">
                <a:effectLst/>
                <a:latin typeface="Times New Roman" pitchFamily="18" charset="0"/>
                <a:cs typeface="Times New Roman" pitchFamily="18" charset="0"/>
              </a:rPr>
              <a:t>Колико жутих куглица треба да стави на трећу вагу да би тасови на њој били у равнотежи?</a:t>
            </a:r>
            <a:r>
              <a:rPr lang="sr-Cyrl-RS" sz="2000" dirty="0" smtClean="0">
                <a:latin typeface="Times New Roman" pitchFamily="18" charset="0"/>
                <a:cs typeface="Times New Roman" pitchFamily="18" charset="0"/>
              </a:rPr>
              <a:t/>
            </a:r>
            <a:br>
              <a:rPr lang="sr-Cyrl-RS" sz="2000" dirty="0" smtClean="0">
                <a:latin typeface="Times New Roman" pitchFamily="18" charset="0"/>
                <a:cs typeface="Times New Roman" pitchFamily="18" charset="0"/>
              </a:rPr>
            </a:br>
            <a:r>
              <a:rPr lang="sr-Latn-RS" sz="2000" dirty="0" smtClean="0"/>
              <a:t>                                   </a:t>
            </a:r>
            <a:endParaRPr lang="en-US" sz="2000" dirty="0"/>
          </a:p>
        </p:txBody>
      </p:sp>
      <p:pic>
        <p:nvPicPr>
          <p:cNvPr id="1026" name="Picture 2" descr="C:\Users\Korisnik\Tracing\svarstykles.jpg"/>
          <p:cNvPicPr>
            <a:picLocks noGrp="1" noChangeAspect="1" noChangeArrowheads="1"/>
          </p:cNvPicPr>
          <p:nvPr>
            <p:ph idx="1"/>
          </p:nvPr>
        </p:nvPicPr>
        <p:blipFill>
          <a:blip r:embed="rId2"/>
          <a:srcRect/>
          <a:stretch>
            <a:fillRect/>
          </a:stretch>
        </p:blipFill>
        <p:spPr bwMode="auto">
          <a:xfrm>
            <a:off x="1142976" y="1714488"/>
            <a:ext cx="2786050" cy="3815678"/>
          </a:xfrm>
          <a:prstGeom prst="rect">
            <a:avLst/>
          </a:prstGeom>
          <a:noFill/>
        </p:spPr>
      </p:pic>
      <p:sp>
        <p:nvSpPr>
          <p:cNvPr id="39" name="Oval 38"/>
          <p:cNvSpPr/>
          <p:nvPr/>
        </p:nvSpPr>
        <p:spPr>
          <a:xfrm>
            <a:off x="1785918" y="3714752"/>
            <a:ext cx="285752" cy="3571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2143108" y="3714752"/>
            <a:ext cx="285752" cy="3571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1428728" y="3714752"/>
            <a:ext cx="285752" cy="3571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1785918" y="3357562"/>
            <a:ext cx="285752" cy="3571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2714612" y="3714752"/>
            <a:ext cx="285752" cy="35719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00000"/>
              </a:solidFill>
            </a:endParaRPr>
          </a:p>
        </p:txBody>
      </p:sp>
      <p:sp>
        <p:nvSpPr>
          <p:cNvPr id="46" name="Oval 45"/>
          <p:cNvSpPr/>
          <p:nvPr/>
        </p:nvSpPr>
        <p:spPr>
          <a:xfrm>
            <a:off x="3143240" y="3714752"/>
            <a:ext cx="285752" cy="35719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00000"/>
              </a:solidFill>
            </a:endParaRPr>
          </a:p>
        </p:txBody>
      </p:sp>
      <p:grpSp>
        <p:nvGrpSpPr>
          <p:cNvPr id="18" name="Group 17"/>
          <p:cNvGrpSpPr/>
          <p:nvPr/>
        </p:nvGrpSpPr>
        <p:grpSpPr>
          <a:xfrm>
            <a:off x="3643306" y="1714488"/>
            <a:ext cx="2786050" cy="3815678"/>
            <a:chOff x="3357554" y="1643050"/>
            <a:chExt cx="2786050" cy="3815678"/>
          </a:xfrm>
        </p:grpSpPr>
        <p:pic>
          <p:nvPicPr>
            <p:cNvPr id="31" name="Picture 2" descr="C:\Users\Korisnik\Tracing\svarstykles.jpg"/>
            <p:cNvPicPr>
              <a:picLocks noChangeAspect="1" noChangeArrowheads="1"/>
            </p:cNvPicPr>
            <p:nvPr/>
          </p:nvPicPr>
          <p:blipFill>
            <a:blip r:embed="rId2"/>
            <a:srcRect/>
            <a:stretch>
              <a:fillRect/>
            </a:stretch>
          </p:blipFill>
          <p:spPr bwMode="auto">
            <a:xfrm>
              <a:off x="3357554" y="1643050"/>
              <a:ext cx="2786050" cy="3815678"/>
            </a:xfrm>
            <a:prstGeom prst="rect">
              <a:avLst/>
            </a:prstGeom>
            <a:noFill/>
          </p:spPr>
        </p:pic>
        <p:sp>
          <p:nvSpPr>
            <p:cNvPr id="44" name="Oval 43"/>
            <p:cNvSpPr/>
            <p:nvPr/>
          </p:nvSpPr>
          <p:spPr>
            <a:xfrm>
              <a:off x="5143504" y="3643314"/>
              <a:ext cx="304800" cy="3762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3857620" y="3643314"/>
              <a:ext cx="285752" cy="35719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4214810" y="3643314"/>
              <a:ext cx="285752" cy="35719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p:cNvGrpSpPr/>
          <p:nvPr/>
        </p:nvGrpSpPr>
        <p:grpSpPr>
          <a:xfrm>
            <a:off x="6215074" y="1714488"/>
            <a:ext cx="2786050" cy="3815678"/>
            <a:chOff x="6357950" y="1714488"/>
            <a:chExt cx="2786050" cy="3815678"/>
          </a:xfrm>
        </p:grpSpPr>
        <p:pic>
          <p:nvPicPr>
            <p:cNvPr id="32" name="Picture 2" descr="C:\Users\Korisnik\Tracing\svarstykles.jpg"/>
            <p:cNvPicPr>
              <a:picLocks noChangeAspect="1" noChangeArrowheads="1"/>
            </p:cNvPicPr>
            <p:nvPr/>
          </p:nvPicPr>
          <p:blipFill>
            <a:blip r:embed="rId2"/>
            <a:srcRect/>
            <a:stretch>
              <a:fillRect/>
            </a:stretch>
          </p:blipFill>
          <p:spPr bwMode="auto">
            <a:xfrm>
              <a:off x="6357950" y="1714488"/>
              <a:ext cx="2786050" cy="3815678"/>
            </a:xfrm>
            <a:prstGeom prst="rect">
              <a:avLst/>
            </a:prstGeom>
            <a:noFill/>
          </p:spPr>
        </p:pic>
        <p:sp>
          <p:nvSpPr>
            <p:cNvPr id="43" name="Oval 42"/>
            <p:cNvSpPr/>
            <p:nvPr/>
          </p:nvSpPr>
          <p:spPr>
            <a:xfrm>
              <a:off x="6858016" y="3714752"/>
              <a:ext cx="285752" cy="3571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7215206" y="3714752"/>
              <a:ext cx="285752" cy="35719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00000"/>
                </a:solidFill>
              </a:endParaRPr>
            </a:p>
          </p:txBody>
        </p:sp>
        <p:sp>
          <p:nvSpPr>
            <p:cNvPr id="51" name="TextBox 50"/>
            <p:cNvSpPr txBox="1"/>
            <p:nvPr/>
          </p:nvSpPr>
          <p:spPr>
            <a:xfrm>
              <a:off x="8143900" y="3429000"/>
              <a:ext cx="214314" cy="769441"/>
            </a:xfrm>
            <a:prstGeom prst="rect">
              <a:avLst/>
            </a:prstGeom>
            <a:noFill/>
          </p:spPr>
          <p:txBody>
            <a:bodyPr wrap="square" rtlCol="0">
              <a:spAutoFit/>
            </a:bodyPr>
            <a:lstStyle/>
            <a:p>
              <a:r>
                <a:rPr lang="sr-Cyrl-RS" sz="4400" dirty="0" smtClean="0"/>
                <a:t>?</a:t>
              </a:r>
              <a:endParaRPr lang="en-US" sz="4400" dirty="0"/>
            </a:p>
          </p:txBody>
        </p:sp>
      </p:grpSp>
    </p:spTree>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Cyrl-RS" dirty="0" smtClean="0">
                <a:effectLst/>
                <a:latin typeface="Times New Roman" pitchFamily="18" charset="0"/>
                <a:cs typeface="Times New Roman" pitchFamily="18" charset="0"/>
              </a:rPr>
              <a:t>РЕШЕЊЕ:</a:t>
            </a:r>
            <a:endParaRPr lang="en-US" dirty="0">
              <a:effectLst/>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a:buNone/>
            </a:pPr>
            <a:endParaRPr lang="sr-Cyrl-RS" dirty="0" smtClean="0"/>
          </a:p>
          <a:p>
            <a:pPr>
              <a:buNone/>
            </a:pPr>
            <a:endParaRPr lang="sr-Cyrl-RS" dirty="0" smtClean="0"/>
          </a:p>
          <a:p>
            <a:pPr algn="ctr">
              <a:buNone/>
            </a:pPr>
            <a:endParaRPr lang="sr-Cyrl-RS" dirty="0" smtClean="0">
              <a:latin typeface="Times New Roman" pitchFamily="18" charset="0"/>
              <a:cs typeface="Times New Roman" pitchFamily="18" charset="0"/>
            </a:endParaRPr>
          </a:p>
        </p:txBody>
      </p:sp>
      <p:sp>
        <p:nvSpPr>
          <p:cNvPr id="4" name="Oval 3"/>
          <p:cNvSpPr/>
          <p:nvPr/>
        </p:nvSpPr>
        <p:spPr>
          <a:xfrm>
            <a:off x="4071934" y="3500438"/>
            <a:ext cx="714380" cy="78581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4429124" y="2714620"/>
            <a:ext cx="714380" cy="78581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4429124" y="4286256"/>
            <a:ext cx="714380" cy="78581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857752" y="3500438"/>
            <a:ext cx="714380" cy="78581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5214942" y="4286256"/>
            <a:ext cx="714380" cy="78581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3643306" y="4286256"/>
            <a:ext cx="714380" cy="78581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 descr="C:\Users\Korisnik\Searches\lightbulb-doodle-vector-27470992.jpg"/>
          <p:cNvPicPr>
            <a:picLocks noChangeAspect="1" noChangeArrowheads="1"/>
          </p:cNvPicPr>
          <p:nvPr/>
        </p:nvPicPr>
        <p:blipFill>
          <a:blip r:embed="rId2" cstate="print"/>
          <a:srcRect b="7407"/>
          <a:stretch>
            <a:fillRect/>
          </a:stretch>
        </p:blipFill>
        <p:spPr bwMode="auto">
          <a:xfrm>
            <a:off x="6357918" y="4071918"/>
            <a:ext cx="2786082" cy="2786082"/>
          </a:xfrm>
          <a:prstGeom prst="rect">
            <a:avLst/>
          </a:prstGeom>
          <a:noFill/>
        </p:spPr>
      </p:pic>
    </p:spTree>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428604"/>
            <a:ext cx="7498080" cy="1143008"/>
          </a:xfrm>
        </p:spPr>
        <p:txBody>
          <a:bodyPr>
            <a:noAutofit/>
          </a:bodyPr>
          <a:lstStyle/>
          <a:p>
            <a:r>
              <a:rPr lang="sr-Cyrl-RS" sz="2400" dirty="0" smtClean="0">
                <a:effectLst/>
                <a:latin typeface="Times New Roman" pitchFamily="18" charset="0"/>
                <a:cs typeface="Times New Roman" pitchFamily="18" charset="0"/>
              </a:rPr>
              <a:t>Мина је на табли написала једнакост.</a:t>
            </a:r>
            <a:br>
              <a:rPr lang="sr-Cyrl-RS" sz="2400" dirty="0" smtClean="0">
                <a:effectLst/>
                <a:latin typeface="Times New Roman" pitchFamily="18" charset="0"/>
                <a:cs typeface="Times New Roman" pitchFamily="18" charset="0"/>
              </a:rPr>
            </a:br>
            <a:r>
              <a:rPr lang="sr-Cyrl-RS" sz="2400" dirty="0" smtClean="0">
                <a:effectLst/>
                <a:latin typeface="Times New Roman" pitchFamily="18" charset="0"/>
                <a:cs typeface="Times New Roman" pitchFamily="18" charset="0"/>
              </a:rPr>
              <a:t>Лук</a:t>
            </a:r>
            <a:r>
              <a:rPr lang="sr-Latn-RS" sz="2400" dirty="0" smtClean="0">
                <a:effectLst/>
                <a:latin typeface="Times New Roman" pitchFamily="18" charset="0"/>
                <a:cs typeface="Times New Roman" pitchFamily="18" charset="0"/>
              </a:rPr>
              <a:t>a</a:t>
            </a:r>
            <a:r>
              <a:rPr lang="sr-Cyrl-RS" sz="2400" dirty="0" smtClean="0">
                <a:effectLst/>
                <a:latin typeface="Times New Roman" pitchFamily="18" charset="0"/>
                <a:cs typeface="Times New Roman" pitchFamily="18" charset="0"/>
              </a:rPr>
              <a:t> је обрисао знаков</a:t>
            </a:r>
            <a:r>
              <a:rPr lang="sr-Latn-RS" sz="2400" dirty="0" smtClean="0">
                <a:effectLst/>
                <a:latin typeface="Times New Roman" pitchFamily="18" charset="0"/>
                <a:cs typeface="Times New Roman" pitchFamily="18" charset="0"/>
              </a:rPr>
              <a:t>e</a:t>
            </a:r>
            <a:r>
              <a:rPr lang="sr-Cyrl-RS" sz="2400" dirty="0" smtClean="0">
                <a:effectLst/>
                <a:latin typeface="Times New Roman" pitchFamily="18" charset="0"/>
                <a:cs typeface="Times New Roman" pitchFamily="18" charset="0"/>
              </a:rPr>
              <a:t> рачунских операција.</a:t>
            </a:r>
            <a:br>
              <a:rPr lang="sr-Cyrl-RS" sz="2400" dirty="0" smtClean="0">
                <a:effectLst/>
                <a:latin typeface="Times New Roman" pitchFamily="18" charset="0"/>
                <a:cs typeface="Times New Roman" pitchFamily="18" charset="0"/>
              </a:rPr>
            </a:br>
            <a:r>
              <a:rPr lang="sr-Cyrl-RS" sz="2400" dirty="0" smtClean="0">
                <a:effectLst/>
                <a:latin typeface="Times New Roman" pitchFamily="18" charset="0"/>
                <a:cs typeface="Times New Roman" pitchFamily="18" charset="0"/>
              </a:rPr>
              <a:t>Које знакове поново Мина треба да напише?</a:t>
            </a:r>
            <a:r>
              <a:rPr lang="sr-Latn-RS" sz="2400" dirty="0" smtClean="0">
                <a:latin typeface="Times New Roman" pitchFamily="18" charset="0"/>
                <a:cs typeface="Times New Roman" pitchFamily="18" charset="0"/>
              </a:rPr>
              <a:t/>
            </a:r>
            <a:br>
              <a:rPr lang="sr-Latn-RS" sz="2400" dirty="0" smtClean="0">
                <a:latin typeface="Times New Roman" pitchFamily="18" charset="0"/>
                <a:cs typeface="Times New Roman" pitchFamily="18" charset="0"/>
              </a:rPr>
            </a:br>
            <a:endParaRPr lang="en-US" sz="2400"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endParaRPr lang="sr-Cyrl-RS" dirty="0" smtClean="0"/>
          </a:p>
          <a:p>
            <a:endParaRPr lang="sr-Cyrl-RS" dirty="0" smtClean="0"/>
          </a:p>
          <a:p>
            <a:endParaRPr lang="sr-Cyrl-RS" dirty="0" smtClean="0"/>
          </a:p>
          <a:p>
            <a:pPr>
              <a:buNone/>
            </a:pPr>
            <a:endParaRPr lang="sr-Cyrl-RS" sz="5400" dirty="0" smtClean="0">
              <a:latin typeface="Times New Roman" pitchFamily="18" charset="0"/>
              <a:cs typeface="Times New Roman" pitchFamily="18" charset="0"/>
            </a:endParaRPr>
          </a:p>
          <a:p>
            <a:endParaRPr lang="sr-Cyrl-RS" dirty="0" smtClean="0"/>
          </a:p>
          <a:p>
            <a:endParaRPr lang="sr-Cyrl-RS" dirty="0" smtClean="0"/>
          </a:p>
          <a:p>
            <a:pPr>
              <a:buNone/>
            </a:pPr>
            <a:endParaRPr lang="sr-Cyrl-RS" dirty="0"/>
          </a:p>
        </p:txBody>
      </p:sp>
      <p:sp>
        <p:nvSpPr>
          <p:cNvPr id="10" name="Rectangle 9"/>
          <p:cNvSpPr/>
          <p:nvPr/>
        </p:nvSpPr>
        <p:spPr>
          <a:xfrm>
            <a:off x="1571604" y="1857364"/>
            <a:ext cx="7143800" cy="400052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sr-Cyrl-RS" sz="6000" dirty="0" smtClean="0">
                <a:latin typeface="Times New Roman" pitchFamily="18" charset="0"/>
                <a:cs typeface="Times New Roman" pitchFamily="18" charset="0"/>
              </a:rPr>
              <a:t>6    3    4    2=9   </a:t>
            </a:r>
            <a:endParaRPr lang="en-US" sz="6000" dirty="0">
              <a:latin typeface="Times New Roman" pitchFamily="18" charset="0"/>
              <a:cs typeface="Times New Roman" pitchFamily="18" charset="0"/>
            </a:endParaRPr>
          </a:p>
        </p:txBody>
      </p:sp>
      <p:sp>
        <p:nvSpPr>
          <p:cNvPr id="13" name="Cloud 12"/>
          <p:cNvSpPr/>
          <p:nvPr/>
        </p:nvSpPr>
        <p:spPr>
          <a:xfrm>
            <a:off x="2071670" y="3500438"/>
            <a:ext cx="714380" cy="642942"/>
          </a:xfrm>
          <a:prstGeom prst="clou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loud 13"/>
          <p:cNvSpPr/>
          <p:nvPr/>
        </p:nvSpPr>
        <p:spPr>
          <a:xfrm>
            <a:off x="3143240" y="3500438"/>
            <a:ext cx="714380" cy="642942"/>
          </a:xfrm>
          <a:prstGeom prst="clou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loud 14"/>
          <p:cNvSpPr/>
          <p:nvPr/>
        </p:nvSpPr>
        <p:spPr>
          <a:xfrm>
            <a:off x="4357686" y="3500438"/>
            <a:ext cx="714380" cy="642942"/>
          </a:xfrm>
          <a:prstGeom prst="clou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descr="C:\Users\Korisnik\Tracing\SKH_5_800_800px.jpg"/>
          <p:cNvPicPr>
            <a:picLocks noChangeAspect="1" noChangeArrowheads="1"/>
          </p:cNvPicPr>
          <p:nvPr/>
        </p:nvPicPr>
        <p:blipFill>
          <a:blip r:embed="rId2" cstate="print"/>
          <a:srcRect l="11938" t="23412" r="10681" b="23016"/>
          <a:stretch>
            <a:fillRect/>
          </a:stretch>
        </p:blipFill>
        <p:spPr bwMode="auto">
          <a:xfrm>
            <a:off x="7286644" y="5000636"/>
            <a:ext cx="1238259" cy="857256"/>
          </a:xfrm>
          <a:prstGeom prst="rect">
            <a:avLst/>
          </a:prstGeom>
          <a:noFill/>
        </p:spPr>
      </p:pic>
    </p:spTree>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Cyrl-RS" dirty="0" smtClean="0">
                <a:effectLst/>
                <a:latin typeface="Times New Roman" pitchFamily="18" charset="0"/>
                <a:cs typeface="Times New Roman" pitchFamily="18" charset="0"/>
              </a:rPr>
              <a:t>РЕШЕЊЕ:</a:t>
            </a:r>
            <a:endParaRPr lang="en-US" dirty="0">
              <a:effectLst/>
              <a:latin typeface="Times New Roman" pitchFamily="18" charset="0"/>
              <a:cs typeface="Times New Roman" pitchFamily="18" charset="0"/>
            </a:endParaRPr>
          </a:p>
        </p:txBody>
      </p:sp>
      <p:sp>
        <p:nvSpPr>
          <p:cNvPr id="16" name="Content Placeholder 15"/>
          <p:cNvSpPr>
            <a:spLocks noGrp="1"/>
          </p:cNvSpPr>
          <p:nvPr>
            <p:ph idx="1"/>
          </p:nvPr>
        </p:nvSpPr>
        <p:spPr/>
        <p:txBody>
          <a:bodyPr/>
          <a:lstStyle/>
          <a:p>
            <a:endParaRPr lang="sr-Cyrl-RS" dirty="0" smtClean="0"/>
          </a:p>
          <a:p>
            <a:endParaRPr lang="sr-Cyrl-RS" dirty="0" smtClean="0"/>
          </a:p>
          <a:p>
            <a:endParaRPr lang="sr-Cyrl-RS" dirty="0" smtClean="0"/>
          </a:p>
          <a:p>
            <a:pPr>
              <a:buNone/>
            </a:pPr>
            <a:r>
              <a:rPr lang="sr-Cyrl-RS" sz="6600" dirty="0" smtClean="0">
                <a:latin typeface="Times New Roman" pitchFamily="18" charset="0"/>
                <a:cs typeface="Times New Roman" pitchFamily="18" charset="0"/>
              </a:rPr>
              <a:t>6-3+4+2=9</a:t>
            </a:r>
          </a:p>
          <a:p>
            <a:pPr>
              <a:buNone/>
            </a:pPr>
            <a:endParaRPr lang="sr-Cyrl-RS" sz="9600" dirty="0" smtClean="0">
              <a:latin typeface="Times New Roman" pitchFamily="18" charset="0"/>
              <a:cs typeface="Times New Roman" pitchFamily="18" charset="0"/>
            </a:endParaRPr>
          </a:p>
          <a:p>
            <a:pPr>
              <a:buNone/>
            </a:pPr>
            <a:endParaRPr lang="en-US" dirty="0"/>
          </a:p>
        </p:txBody>
      </p:sp>
      <p:pic>
        <p:nvPicPr>
          <p:cNvPr id="5" name="Picture 2" descr="C:\Users\Korisnik\Searches\lightbulb-doodle-vector-27470992.jpg"/>
          <p:cNvPicPr>
            <a:picLocks noChangeAspect="1" noChangeArrowheads="1"/>
          </p:cNvPicPr>
          <p:nvPr/>
        </p:nvPicPr>
        <p:blipFill>
          <a:blip r:embed="rId2" cstate="print"/>
          <a:srcRect b="7407"/>
          <a:stretch>
            <a:fillRect/>
          </a:stretch>
        </p:blipFill>
        <p:spPr bwMode="auto">
          <a:xfrm>
            <a:off x="6357918" y="4071918"/>
            <a:ext cx="2786082" cy="2786082"/>
          </a:xfrm>
          <a:prstGeom prst="rect">
            <a:avLst/>
          </a:prstGeom>
          <a:noFill/>
        </p:spPr>
      </p:pic>
    </p:spTree>
  </p:cSld>
  <p:clrMapOvr>
    <a:masterClrMapping/>
  </p:clrMapOvr>
  <p:transition>
    <p:wipe dir="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2930</TotalTime>
  <Words>1031</Words>
  <Application>Microsoft Office PowerPoint</Application>
  <PresentationFormat>On-screen Show (4:3)</PresentationFormat>
  <Paragraphs>324</Paragraphs>
  <Slides>50</Slides>
  <Notes>0</Notes>
  <HiddenSlides>0</HiddenSlides>
  <MMClips>0</MMClip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Solstice</vt:lpstr>
      <vt:lpstr>Мозгалице IV-1</vt:lpstr>
      <vt:lpstr>Стефан је појео једно парче пице.  Колико је било маслина на њему?</vt:lpstr>
      <vt:lpstr>РЕШЕЊЕ:</vt:lpstr>
      <vt:lpstr>Миња је нацртала ове облике. Који облик је уљез?</vt:lpstr>
      <vt:lpstr>РЕШЕЊЕ:</vt:lpstr>
      <vt:lpstr>Ања је поставила куглице на три ваге. Колико жутих куглица треба да стави на трећу вагу да би тасови на њој били у равнотежи?                                    </vt:lpstr>
      <vt:lpstr>РЕШЕЊЕ:</vt:lpstr>
      <vt:lpstr>Мина је на табли написала једнакост. Лукa је обрисао знаковe рачунских операција. Које знакове поново Мина треба да напише? </vt:lpstr>
      <vt:lpstr>РЕШЕЊЕ:</vt:lpstr>
      <vt:lpstr>Имао је дека  19 псића. Пет му узе Лука, два му узме Мина, Половину од остатка  узела је тетка Ратка.  Дека рече: ,,Стој! Остатак је мој!” Колико псића је остало деки?</vt:lpstr>
      <vt:lpstr>РЕШЕЊЕ:</vt:lpstr>
      <vt:lpstr>Марија је нацртала квадрат. Поделила га на 9 делова и записала слова. Заборавила је да напише једно слово. Које слово је то било?</vt:lpstr>
      <vt:lpstr>РЕШЕЊЕ:</vt:lpstr>
      <vt:lpstr>Матеа је сложио палидрвца. Премести само једно палидрвце и добићеш тачну једнакост. </vt:lpstr>
      <vt:lpstr>РЕШЕЊЕ:</vt:lpstr>
      <vt:lpstr>Теодора је нацртала звезду. а) Колико на њој има дужи? б) Колико на њој има троуглова?</vt:lpstr>
      <vt:lpstr>РЕШЕЊЕ:</vt:lpstr>
      <vt:lpstr>Борис је распоредио бројеве 21, 37, 75, 103, 230 и 503  у кружиће тако да два суседна броја имају заједничку цифру.</vt:lpstr>
      <vt:lpstr>РЕШЕЊЕ:</vt:lpstr>
      <vt:lpstr>Страхиња је написао словa на табли. Откриј правило придруживања и упиши оно што недостаје:</vt:lpstr>
      <vt:lpstr>РЕШЕЊЕ:</vt:lpstr>
      <vt:lpstr>Трчао је Аљоша тачно 5 минута, па тако низ ветар прешао километар. Колико би, молим вас, прешао за школски час?</vt:lpstr>
      <vt:lpstr>РЕШЕЊЕ:</vt:lpstr>
      <vt:lpstr>Лазар је на табли нацртао лавиринт. Како може да се прође кроз четворо врата и да се притом сакупи збир 100?</vt:lpstr>
      <vt:lpstr>РЕШЕЊЕ:</vt:lpstr>
      <vt:lpstr>Никола је купио чоколаду. Чоколада и по, динар и по. Колико коштају 2 чоколаде?</vt:lpstr>
      <vt:lpstr>РЕШЕЊЕ:</vt:lpstr>
      <vt:lpstr>Уочи правило Аниног задатка и одговори колико тачкица треба да се стави уместо знака питања. </vt:lpstr>
      <vt:lpstr>РЕШЕЊЕ:</vt:lpstr>
      <vt:lpstr>Андреина мачка се пење уз дрво високо 15 метара.  Пре подне се попне 3 метара, а поподне спусти 2 метра. Којег ће дана стићи на врх дрвета, ако је кренула да се пење у четвртак?  </vt:lpstr>
      <vt:lpstr>РЕШЕЊЕ:</vt:lpstr>
      <vt:lpstr>Дуња је у 7 кавеза сместила својих 55 зечева. Зашто бар у једном кавезу мора бити непаран број зечева?</vt:lpstr>
      <vt:lpstr>РЕШЕЊЕ:</vt:lpstr>
      <vt:lpstr>Када Марко купи 9 оловака преостаје му 5 динара, а ако купи 13 оловака недостаје му 7 динара. Колико је динара имао? </vt:lpstr>
      <vt:lpstr>РЕШЕЊЕ:</vt:lpstr>
      <vt:lpstr>У кутији се налази 18 кликера. Пола је плавих, а пола црвених. Без гледања, колико највише Андрија треба да узме кликера да би био сигуран да је извукао барем један црвени?</vt:lpstr>
      <vt:lpstr>РЕШЕЊЕ:</vt:lpstr>
      <vt:lpstr>Алекса је нацртао ове две линије на табли. Која је дужа: црвена или плава?</vt:lpstr>
      <vt:lpstr>РЕШЕЊЕ:</vt:lpstr>
      <vt:lpstr>Љубица је написала ове бројеве. Један број је уљез. Који?</vt:lpstr>
      <vt:lpstr>РЕШЕЊЕ:</vt:lpstr>
      <vt:lpstr>Помози Михајлу! Која коцка одговара? </vt:lpstr>
      <vt:lpstr>РЕШЕЊЕ:</vt:lpstr>
      <vt:lpstr>Роберта је написала на папир број 86. Питала је Иву да не сабирајуићи увећа тај број за 12. Како ће то Ива да уради?</vt:lpstr>
      <vt:lpstr>РЕШЕЊЕ:</vt:lpstr>
      <vt:lpstr>Да би нацртала јежића Ива је користила само неке цифре у различитим положајима. Питала је Роберту, колики је збир свих једонцифрених бројева који се на овом јежићу могу уочити? </vt:lpstr>
      <vt:lpstr>РЕШЕЊЕ:</vt:lpstr>
      <vt:lpstr>Учитељица Весна је сваком члану ликовне секције дала по једну коцку. Њихов задатак је био да обоје коцку тако да свака страна буде цела обојена једном бојом: или жутом или зеленом. Када су завршили посао, приметили су да је свако своју коцку обојио различито од осталих. Пошто су им се коцке много допале, ученици су замолили учитељицу да и она обоји још једну коцку истим бојама и на исти начин, али тако да се њена коцка разликује од обојених. На њихово велико cажаљење, учитељица то није могла да учини. Колико је чланова имала та ликовна секција?</vt:lpstr>
      <vt:lpstr>РЕШЕЊЕ: Пошто коцка има 6 страна могуће су 10 комбинација. За учитељицу није остала ниједна могућа комбинација.То значи да ликовна секција има 10 чланова.</vt:lpstr>
      <vt:lpstr>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Мозгалице IV1</dc:title>
  <dc:creator>Korisnik</dc:creator>
  <cp:lastModifiedBy>Korisnik</cp:lastModifiedBy>
  <cp:revision>311</cp:revision>
  <dcterms:created xsi:type="dcterms:W3CDTF">2019-11-01T20:48:00Z</dcterms:created>
  <dcterms:modified xsi:type="dcterms:W3CDTF">2020-01-15T10:46:54Z</dcterms:modified>
</cp:coreProperties>
</file>